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handoutMasterIdLst>
    <p:handoutMasterId r:id="rId51"/>
  </p:handoutMasterIdLst>
  <p:sldIdLst>
    <p:sldId id="466" r:id="rId3"/>
    <p:sldId id="264" r:id="rId4"/>
    <p:sldId id="467" r:id="rId5"/>
    <p:sldId id="468" r:id="rId6"/>
    <p:sldId id="469" r:id="rId7"/>
    <p:sldId id="470" r:id="rId8"/>
    <p:sldId id="506" r:id="rId9"/>
    <p:sldId id="476" r:id="rId10"/>
    <p:sldId id="507" r:id="rId11"/>
    <p:sldId id="552" r:id="rId12"/>
    <p:sldId id="265" r:id="rId13"/>
    <p:sldId id="560" r:id="rId14"/>
    <p:sldId id="368" r:id="rId15"/>
    <p:sldId id="335" r:id="rId16"/>
    <p:sldId id="358" r:id="rId17"/>
    <p:sldId id="336" r:id="rId18"/>
    <p:sldId id="360" r:id="rId19"/>
    <p:sldId id="321" r:id="rId20"/>
    <p:sldId id="319" r:id="rId21"/>
    <p:sldId id="561" r:id="rId22"/>
    <p:sldId id="559" r:id="rId23"/>
    <p:sldId id="312" r:id="rId24"/>
    <p:sldId id="562" r:id="rId25"/>
    <p:sldId id="341" r:id="rId26"/>
    <p:sldId id="342" r:id="rId27"/>
    <p:sldId id="357" r:id="rId28"/>
    <p:sldId id="343" r:id="rId29"/>
    <p:sldId id="564" r:id="rId30"/>
    <p:sldId id="565" r:id="rId31"/>
    <p:sldId id="355" r:id="rId32"/>
    <p:sldId id="348" r:id="rId33"/>
    <p:sldId id="349" r:id="rId34"/>
    <p:sldId id="345" r:id="rId35"/>
    <p:sldId id="351" r:id="rId36"/>
    <p:sldId id="352" r:id="rId37"/>
    <p:sldId id="356" r:id="rId38"/>
    <p:sldId id="557" r:id="rId39"/>
    <p:sldId id="353" r:id="rId40"/>
    <p:sldId id="313" r:id="rId41"/>
    <p:sldId id="567" r:id="rId42"/>
    <p:sldId id="568" r:id="rId43"/>
    <p:sldId id="569" r:id="rId44"/>
    <p:sldId id="570" r:id="rId45"/>
    <p:sldId id="328" r:id="rId46"/>
    <p:sldId id="558" r:id="rId47"/>
    <p:sldId id="555" r:id="rId48"/>
    <p:sldId id="354" r:id="rId49"/>
  </p:sldIdLst>
  <p:sldSz cx="9144000" cy="6858000" type="screen4x3"/>
  <p:notesSz cx="6858000" cy="9144000"/>
  <p:defaultTextStyle>
    <a:defPPr>
      <a:defRPr lang="de-DE"/>
    </a:defPPr>
    <a:lvl1pPr algn="l" rtl="0" fontAlgn="base">
      <a:spcBef>
        <a:spcPct val="0"/>
      </a:spcBef>
      <a:spcAft>
        <a:spcPct val="0"/>
      </a:spcAft>
      <a:defRPr sz="2400" kern="1200">
        <a:solidFill>
          <a:schemeClr val="tx1"/>
        </a:solidFill>
        <a:latin typeface="Comic Sans MS" pitchFamily="66" charset="0"/>
        <a:ea typeface="+mn-ea"/>
        <a:cs typeface="+mn-cs"/>
      </a:defRPr>
    </a:lvl1pPr>
    <a:lvl2pPr marL="457200" algn="l" rtl="0" fontAlgn="base">
      <a:spcBef>
        <a:spcPct val="0"/>
      </a:spcBef>
      <a:spcAft>
        <a:spcPct val="0"/>
      </a:spcAft>
      <a:defRPr sz="2400" kern="1200">
        <a:solidFill>
          <a:schemeClr val="tx1"/>
        </a:solidFill>
        <a:latin typeface="Comic Sans MS" pitchFamily="66" charset="0"/>
        <a:ea typeface="+mn-ea"/>
        <a:cs typeface="+mn-cs"/>
      </a:defRPr>
    </a:lvl2pPr>
    <a:lvl3pPr marL="914400" algn="l" rtl="0" fontAlgn="base">
      <a:spcBef>
        <a:spcPct val="0"/>
      </a:spcBef>
      <a:spcAft>
        <a:spcPct val="0"/>
      </a:spcAft>
      <a:defRPr sz="2400" kern="1200">
        <a:solidFill>
          <a:schemeClr val="tx1"/>
        </a:solidFill>
        <a:latin typeface="Comic Sans MS" pitchFamily="66" charset="0"/>
        <a:ea typeface="+mn-ea"/>
        <a:cs typeface="+mn-cs"/>
      </a:defRPr>
    </a:lvl3pPr>
    <a:lvl4pPr marL="1371600" algn="l" rtl="0" fontAlgn="base">
      <a:spcBef>
        <a:spcPct val="0"/>
      </a:spcBef>
      <a:spcAft>
        <a:spcPct val="0"/>
      </a:spcAft>
      <a:defRPr sz="2400" kern="1200">
        <a:solidFill>
          <a:schemeClr val="tx1"/>
        </a:solidFill>
        <a:latin typeface="Comic Sans MS" pitchFamily="66" charset="0"/>
        <a:ea typeface="+mn-ea"/>
        <a:cs typeface="+mn-cs"/>
      </a:defRPr>
    </a:lvl4pPr>
    <a:lvl5pPr marL="1828800" algn="l" rtl="0" fontAlgn="base">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AFAEA"/>
    <a:srgbClr val="FFCC00"/>
    <a:srgbClr val="FFFF00"/>
    <a:srgbClr val="FF6600"/>
    <a:srgbClr val="008000"/>
    <a:srgbClr val="FF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86433" autoAdjust="0"/>
  </p:normalViewPr>
  <p:slideViewPr>
    <p:cSldViewPr>
      <p:cViewPr varScale="1">
        <p:scale>
          <a:sx n="73" d="100"/>
          <a:sy n="73" d="100"/>
        </p:scale>
        <p:origin x="1454" y="58"/>
      </p:cViewPr>
      <p:guideLst>
        <p:guide orient="horz" pos="2160"/>
        <p:guide pos="2880"/>
      </p:guideLst>
    </p:cSldViewPr>
  </p:slideViewPr>
  <p:outlineViewPr>
    <p:cViewPr>
      <p:scale>
        <a:sx n="33" d="100"/>
        <a:sy n="33" d="100"/>
      </p:scale>
      <p:origin x="0" y="-6114"/>
    </p:cViewPr>
  </p:outlineViewPr>
  <p:notesTextViewPr>
    <p:cViewPr>
      <p:scale>
        <a:sx n="100" d="100"/>
        <a:sy n="100" d="100"/>
      </p:scale>
      <p:origin x="0" y="0"/>
    </p:cViewPr>
  </p:notesTextViewPr>
  <p:sorterViewPr>
    <p:cViewPr>
      <p:scale>
        <a:sx n="100" d="100"/>
        <a:sy n="100" d="100"/>
      </p:scale>
      <p:origin x="0" y="-8659"/>
    </p:cViewPr>
  </p:sorterViewPr>
  <p:notesViewPr>
    <p:cSldViewPr>
      <p:cViewPr varScale="1">
        <p:scale>
          <a:sx n="54" d="100"/>
          <a:sy n="54" d="100"/>
        </p:scale>
        <p:origin x="-180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endParaRPr lang="en-US"/>
          </a:p>
        </p:txBody>
      </p:sp>
      <p:sp>
        <p:nvSpPr>
          <p:cNvPr id="6768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en-US"/>
          </a:p>
        </p:txBody>
      </p:sp>
      <p:sp>
        <p:nvSpPr>
          <p:cNvPr id="6768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endParaRPr lang="en-US"/>
          </a:p>
        </p:txBody>
      </p:sp>
      <p:sp>
        <p:nvSpPr>
          <p:cNvPr id="6768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FA39C092-EFE7-4F38-8CEE-C669D1E8C7C5}" type="slidenum">
              <a:rPr lang="en-US"/>
              <a:pPr/>
              <a:t>‹#›</a:t>
            </a:fld>
            <a:endParaRPr lang="en-US"/>
          </a:p>
        </p:txBody>
      </p:sp>
    </p:spTree>
    <p:extLst>
      <p:ext uri="{BB962C8B-B14F-4D97-AF65-F5344CB8AC3E}">
        <p14:creationId xmlns:p14="http://schemas.microsoft.com/office/powerpoint/2010/main" val="1594870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740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74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740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740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740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89E76B5-D636-4E1B-92EC-38EC11D75D04}" type="slidenum">
              <a:rPr lang="en-GB"/>
              <a:pPr/>
              <a:t>‹#›</a:t>
            </a:fld>
            <a:endParaRPr lang="en-GB"/>
          </a:p>
        </p:txBody>
      </p:sp>
    </p:spTree>
    <p:extLst>
      <p:ext uri="{BB962C8B-B14F-4D97-AF65-F5344CB8AC3E}">
        <p14:creationId xmlns:p14="http://schemas.microsoft.com/office/powerpoint/2010/main" val="40857068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E3A753-77A8-4814-AA05-B91274C46375}" type="slidenum">
              <a:rPr lang="en-GB"/>
              <a:pPr/>
              <a:t>1</a:t>
            </a:fld>
            <a:endParaRPr lang="en-GB"/>
          </a:p>
        </p:txBody>
      </p:sp>
      <p:sp>
        <p:nvSpPr>
          <p:cNvPr id="176130" name="Rectangle 2"/>
          <p:cNvSpPr>
            <a:spLocks noGrp="1" noRot="1" noChangeAspect="1" noChangeArrowheads="1" noTextEdit="1"/>
          </p:cNvSpPr>
          <p:nvPr>
            <p:ph type="sldImg"/>
          </p:nvPr>
        </p:nvSpPr>
        <p:spPr>
          <a:xfrm>
            <a:off x="1166813" y="1241425"/>
            <a:ext cx="4464050" cy="3349625"/>
          </a:xfrm>
          <a:ln/>
        </p:spPr>
      </p:sp>
      <p:sp>
        <p:nvSpPr>
          <p:cNvPr id="176131"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72728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31863" y="741363"/>
            <a:ext cx="4935537" cy="3702050"/>
          </a:xfrm>
          <a:ln/>
        </p:spPr>
      </p:sp>
      <p:sp>
        <p:nvSpPr>
          <p:cNvPr id="65539" name="Rectangle 3"/>
          <p:cNvSpPr>
            <a:spLocks noGrp="1" noChangeArrowheads="1"/>
          </p:cNvSpPr>
          <p:nvPr>
            <p:ph type="body" idx="1"/>
          </p:nvPr>
        </p:nvSpPr>
        <p:spPr>
          <a:xfrm>
            <a:off x="679450" y="4691063"/>
            <a:ext cx="5438775" cy="4443412"/>
          </a:xfrm>
          <a:noFill/>
          <a:ln/>
        </p:spPr>
        <p:txBody>
          <a:bodyPr/>
          <a:lstStyle/>
          <a:p>
            <a:endParaRPr lang="en-US"/>
          </a:p>
        </p:txBody>
      </p:sp>
    </p:spTree>
    <p:extLst>
      <p:ext uri="{BB962C8B-B14F-4D97-AF65-F5344CB8AC3E}">
        <p14:creationId xmlns:p14="http://schemas.microsoft.com/office/powerpoint/2010/main" val="155304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18</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16384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19</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974763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20</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749795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21</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8481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22</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89960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23</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05682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24</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682083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27</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501041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28</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99594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2</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431871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30</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122814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31</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901566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32</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682587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33</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892595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34</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440347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36</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84276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37</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25184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38</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640160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39</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177165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40</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36469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887CDCE-5188-4824-BF84-115D2A12DEFF}" type="slidenum">
              <a:rPr lang="en-GB"/>
              <a:pPr/>
              <a:t>4</a:t>
            </a:fld>
            <a:endParaRPr lang="en-GB"/>
          </a:p>
        </p:txBody>
      </p:sp>
      <p:sp>
        <p:nvSpPr>
          <p:cNvPr id="31747" name="Rectangle 2"/>
          <p:cNvSpPr>
            <a:spLocks noGrp="1" noRot="1" noChangeAspect="1" noChangeArrowheads="1" noTextEdit="1"/>
          </p:cNvSpPr>
          <p:nvPr>
            <p:ph type="sldImg"/>
          </p:nvPr>
        </p:nvSpPr>
        <p:spPr>
          <a:xfrm>
            <a:off x="931863" y="741363"/>
            <a:ext cx="4935537" cy="3702050"/>
          </a:xfrm>
          <a:ln/>
        </p:spPr>
      </p:sp>
      <p:sp>
        <p:nvSpPr>
          <p:cNvPr id="31748" name="Rectangle 3"/>
          <p:cNvSpPr>
            <a:spLocks noGrp="1" noChangeArrowheads="1"/>
          </p:cNvSpPr>
          <p:nvPr>
            <p:ph type="body" idx="1"/>
          </p:nvPr>
        </p:nvSpPr>
        <p:spPr>
          <a:xfrm>
            <a:off x="679450" y="4691063"/>
            <a:ext cx="5438775" cy="4443412"/>
          </a:xfrm>
          <a:noFill/>
          <a:ln/>
        </p:spPr>
        <p:txBody>
          <a:bodyPr/>
          <a:lstStyle/>
          <a:p>
            <a:pPr eaLnBrk="1" hangingPunct="1"/>
            <a:endParaRPr lang="en-US"/>
          </a:p>
        </p:txBody>
      </p:sp>
    </p:spTree>
    <p:extLst>
      <p:ext uri="{BB962C8B-B14F-4D97-AF65-F5344CB8AC3E}">
        <p14:creationId xmlns:p14="http://schemas.microsoft.com/office/powerpoint/2010/main" val="1166453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46</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79051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47</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424629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887CDCE-5188-4824-BF84-115D2A12DEFF}" type="slidenum">
              <a:rPr lang="en-GB"/>
              <a:pPr/>
              <a:t>6</a:t>
            </a:fld>
            <a:endParaRPr lang="en-GB"/>
          </a:p>
        </p:txBody>
      </p:sp>
      <p:sp>
        <p:nvSpPr>
          <p:cNvPr id="31747" name="Rectangle 2"/>
          <p:cNvSpPr>
            <a:spLocks noGrp="1" noRot="1" noChangeAspect="1" noChangeArrowheads="1" noTextEdit="1"/>
          </p:cNvSpPr>
          <p:nvPr>
            <p:ph type="sldImg"/>
          </p:nvPr>
        </p:nvSpPr>
        <p:spPr>
          <a:xfrm>
            <a:off x="931863" y="741363"/>
            <a:ext cx="4935537" cy="3702050"/>
          </a:xfrm>
          <a:ln/>
        </p:spPr>
      </p:sp>
      <p:sp>
        <p:nvSpPr>
          <p:cNvPr id="31748" name="Rectangle 3"/>
          <p:cNvSpPr>
            <a:spLocks noGrp="1" noChangeArrowheads="1"/>
          </p:cNvSpPr>
          <p:nvPr>
            <p:ph type="body" idx="1"/>
          </p:nvPr>
        </p:nvSpPr>
        <p:spPr>
          <a:xfrm>
            <a:off x="679450" y="4691063"/>
            <a:ext cx="5438775" cy="4443412"/>
          </a:xfrm>
          <a:noFill/>
          <a:ln/>
        </p:spPr>
        <p:txBody>
          <a:bodyPr/>
          <a:lstStyle/>
          <a:p>
            <a:pPr eaLnBrk="1" hangingPunct="1"/>
            <a:endParaRPr lang="en-US"/>
          </a:p>
        </p:txBody>
      </p:sp>
    </p:spTree>
    <p:extLst>
      <p:ext uri="{BB962C8B-B14F-4D97-AF65-F5344CB8AC3E}">
        <p14:creationId xmlns:p14="http://schemas.microsoft.com/office/powerpoint/2010/main" val="357985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7</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8548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8</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077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9</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8524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10</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804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11</a:t>
            </a:fld>
            <a:endParaRPr lang="en-GB"/>
          </a:p>
        </p:txBody>
      </p:sp>
      <p:sp>
        <p:nvSpPr>
          <p:cNvPr id="1017858" name="Rectangle 2"/>
          <p:cNvSpPr>
            <a:spLocks noGrp="1" noRot="1" noChangeAspect="1" noChangeArrowheads="1" noTextEdit="1"/>
          </p:cNvSpPr>
          <p:nvPr>
            <p:ph type="sldImg"/>
          </p:nvPr>
        </p:nvSpPr>
        <p:spPr>
          <a:xfrm>
            <a:off x="1371600" y="1143000"/>
            <a:ext cx="4114800" cy="3086100"/>
          </a:xfrm>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72143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de-DE"/>
          </a:p>
        </p:txBody>
      </p:sp>
      <p:sp>
        <p:nvSpPr>
          <p:cNvPr id="5" name="Footer Placeholder 4"/>
          <p:cNvSpPr>
            <a:spLocks noGrp="1"/>
          </p:cNvSpPr>
          <p:nvPr>
            <p:ph type="ftr" sz="quarter" idx="11"/>
          </p:nvPr>
        </p:nvSpPr>
        <p:spPr/>
        <p:txBody>
          <a:bodyPr/>
          <a:lstStyle>
            <a:lvl1pPr>
              <a:defRPr/>
            </a:lvl1pPr>
          </a:lstStyle>
          <a:p>
            <a:endParaRPr lang="de-DE"/>
          </a:p>
        </p:txBody>
      </p:sp>
      <p:sp>
        <p:nvSpPr>
          <p:cNvPr id="6" name="Slide Number Placeholder 5"/>
          <p:cNvSpPr>
            <a:spLocks noGrp="1"/>
          </p:cNvSpPr>
          <p:nvPr>
            <p:ph type="sldNum" sz="quarter" idx="12"/>
          </p:nvPr>
        </p:nvSpPr>
        <p:spPr/>
        <p:txBody>
          <a:bodyPr/>
          <a:lstStyle>
            <a:lvl1pPr>
              <a:defRPr/>
            </a:lvl1pPr>
          </a:lstStyle>
          <a:p>
            <a:fld id="{0E561497-A91C-4403-A9B0-FC26F382AE2C}" type="slidenum">
              <a:rPr lang="de-DE"/>
              <a:pPr/>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de-DE"/>
          </a:p>
        </p:txBody>
      </p:sp>
      <p:sp>
        <p:nvSpPr>
          <p:cNvPr id="5" name="Footer Placeholder 4"/>
          <p:cNvSpPr>
            <a:spLocks noGrp="1"/>
          </p:cNvSpPr>
          <p:nvPr>
            <p:ph type="ftr" sz="quarter" idx="11"/>
          </p:nvPr>
        </p:nvSpPr>
        <p:spPr/>
        <p:txBody>
          <a:bodyPr/>
          <a:lstStyle>
            <a:lvl1pPr>
              <a:defRPr/>
            </a:lvl1pPr>
          </a:lstStyle>
          <a:p>
            <a:endParaRPr lang="de-DE"/>
          </a:p>
        </p:txBody>
      </p:sp>
      <p:sp>
        <p:nvSpPr>
          <p:cNvPr id="6" name="Slide Number Placeholder 5"/>
          <p:cNvSpPr>
            <a:spLocks noGrp="1"/>
          </p:cNvSpPr>
          <p:nvPr>
            <p:ph type="sldNum" sz="quarter" idx="12"/>
          </p:nvPr>
        </p:nvSpPr>
        <p:spPr/>
        <p:txBody>
          <a:bodyPr/>
          <a:lstStyle>
            <a:lvl1pPr>
              <a:defRPr/>
            </a:lvl1pPr>
          </a:lstStyle>
          <a:p>
            <a:fld id="{FD2615F0-C134-493E-B06C-932F017B17EE}" type="slidenum">
              <a:rPr lang="de-DE"/>
              <a:pPr/>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de-DE"/>
          </a:p>
        </p:txBody>
      </p:sp>
      <p:sp>
        <p:nvSpPr>
          <p:cNvPr id="5" name="Footer Placeholder 4"/>
          <p:cNvSpPr>
            <a:spLocks noGrp="1"/>
          </p:cNvSpPr>
          <p:nvPr>
            <p:ph type="ftr" sz="quarter" idx="11"/>
          </p:nvPr>
        </p:nvSpPr>
        <p:spPr/>
        <p:txBody>
          <a:bodyPr/>
          <a:lstStyle>
            <a:lvl1pPr>
              <a:defRPr/>
            </a:lvl1pPr>
          </a:lstStyle>
          <a:p>
            <a:endParaRPr lang="de-DE"/>
          </a:p>
        </p:txBody>
      </p:sp>
      <p:sp>
        <p:nvSpPr>
          <p:cNvPr id="6" name="Slide Number Placeholder 5"/>
          <p:cNvSpPr>
            <a:spLocks noGrp="1"/>
          </p:cNvSpPr>
          <p:nvPr>
            <p:ph type="sldNum" sz="quarter" idx="12"/>
          </p:nvPr>
        </p:nvSpPr>
        <p:spPr/>
        <p:txBody>
          <a:bodyPr/>
          <a:lstStyle>
            <a:lvl1pPr>
              <a:defRPr/>
            </a:lvl1pPr>
          </a:lstStyle>
          <a:p>
            <a:fld id="{401BBFC5-374E-47F1-A262-E16A24D6B7CD}" type="slidenum">
              <a:rPr lang="de-DE"/>
              <a:pPr/>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de-DE"/>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de-DE"/>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3100FDCF-BB7E-4A9C-B302-3E7A14D1EAB4}" type="slidenum">
              <a:rPr lang="de-DE"/>
              <a:pPr/>
              <a:t>‹#›</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2F7A08-52FF-47FE-8F64-7FF1B66867F9}"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2F7A08-52FF-47FE-8F64-7FF1B66867F9}"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2F7A08-52FF-47FE-8F64-7FF1B66867F9}"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2F7A08-52FF-47FE-8F64-7FF1B66867F9}"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2F7A08-52FF-47FE-8F64-7FF1B66867F9}" type="datetimeFigureOut">
              <a:rPr lang="en-US" smtClean="0"/>
              <a:pPr/>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2F7A08-52FF-47FE-8F64-7FF1B66867F9}" type="datetimeFigureOut">
              <a:rPr lang="en-US" smtClean="0"/>
              <a:pPr/>
              <a:t>6/3/2021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F7A08-52FF-47FE-8F64-7FF1B66867F9}" type="datetimeFigureOut">
              <a:rPr lang="en-US" smtClean="0"/>
              <a:pPr/>
              <a:t>6/3/2021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de-DE"/>
          </a:p>
        </p:txBody>
      </p:sp>
      <p:sp>
        <p:nvSpPr>
          <p:cNvPr id="5" name="Footer Placeholder 4"/>
          <p:cNvSpPr>
            <a:spLocks noGrp="1"/>
          </p:cNvSpPr>
          <p:nvPr>
            <p:ph type="ftr" sz="quarter" idx="11"/>
          </p:nvPr>
        </p:nvSpPr>
        <p:spPr/>
        <p:txBody>
          <a:bodyPr/>
          <a:lstStyle>
            <a:lvl1pPr>
              <a:defRPr/>
            </a:lvl1pPr>
          </a:lstStyle>
          <a:p>
            <a:endParaRPr lang="de-DE"/>
          </a:p>
        </p:txBody>
      </p:sp>
      <p:sp>
        <p:nvSpPr>
          <p:cNvPr id="6" name="Slide Number Placeholder 5"/>
          <p:cNvSpPr>
            <a:spLocks noGrp="1"/>
          </p:cNvSpPr>
          <p:nvPr>
            <p:ph type="sldNum" sz="quarter" idx="12"/>
          </p:nvPr>
        </p:nvSpPr>
        <p:spPr/>
        <p:txBody>
          <a:bodyPr/>
          <a:lstStyle>
            <a:lvl1pPr>
              <a:defRPr/>
            </a:lvl1pPr>
          </a:lstStyle>
          <a:p>
            <a:fld id="{3ACCA6BE-AF48-47CF-AAF5-CAA4108D1ADE}" type="slidenum">
              <a:rPr lang="de-DE"/>
              <a:pPr/>
              <a:t>‹#›</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2F7A08-52FF-47FE-8F64-7FF1B66867F9}"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2F7A08-52FF-47FE-8F64-7FF1B66867F9}"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2F7A08-52FF-47FE-8F64-7FF1B66867F9}"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2F7A08-52FF-47FE-8F64-7FF1B66867F9}"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E386A-B977-405C-8924-6D2D884FD0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de-DE"/>
          </a:p>
        </p:txBody>
      </p:sp>
      <p:sp>
        <p:nvSpPr>
          <p:cNvPr id="5" name="Footer Placeholder 4"/>
          <p:cNvSpPr>
            <a:spLocks noGrp="1"/>
          </p:cNvSpPr>
          <p:nvPr>
            <p:ph type="ftr" sz="quarter" idx="11"/>
          </p:nvPr>
        </p:nvSpPr>
        <p:spPr/>
        <p:txBody>
          <a:bodyPr/>
          <a:lstStyle>
            <a:lvl1pPr>
              <a:defRPr/>
            </a:lvl1pPr>
          </a:lstStyle>
          <a:p>
            <a:endParaRPr lang="de-DE"/>
          </a:p>
        </p:txBody>
      </p:sp>
      <p:sp>
        <p:nvSpPr>
          <p:cNvPr id="6" name="Slide Number Placeholder 5"/>
          <p:cNvSpPr>
            <a:spLocks noGrp="1"/>
          </p:cNvSpPr>
          <p:nvPr>
            <p:ph type="sldNum" sz="quarter" idx="12"/>
          </p:nvPr>
        </p:nvSpPr>
        <p:spPr/>
        <p:txBody>
          <a:bodyPr/>
          <a:lstStyle>
            <a:lvl1pPr>
              <a:defRPr/>
            </a:lvl1pPr>
          </a:lstStyle>
          <a:p>
            <a:fld id="{40504D06-180D-4FF0-8B66-CE1744F98F42}" type="slidenum">
              <a:rPr lang="de-DE"/>
              <a:pPr/>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de-DE"/>
          </a:p>
        </p:txBody>
      </p:sp>
      <p:sp>
        <p:nvSpPr>
          <p:cNvPr id="6" name="Footer Placeholder 5"/>
          <p:cNvSpPr>
            <a:spLocks noGrp="1"/>
          </p:cNvSpPr>
          <p:nvPr>
            <p:ph type="ftr" sz="quarter" idx="11"/>
          </p:nvPr>
        </p:nvSpPr>
        <p:spPr/>
        <p:txBody>
          <a:bodyPr/>
          <a:lstStyle>
            <a:lvl1pPr>
              <a:defRPr/>
            </a:lvl1pPr>
          </a:lstStyle>
          <a:p>
            <a:endParaRPr lang="de-DE"/>
          </a:p>
        </p:txBody>
      </p:sp>
      <p:sp>
        <p:nvSpPr>
          <p:cNvPr id="7" name="Slide Number Placeholder 6"/>
          <p:cNvSpPr>
            <a:spLocks noGrp="1"/>
          </p:cNvSpPr>
          <p:nvPr>
            <p:ph type="sldNum" sz="quarter" idx="12"/>
          </p:nvPr>
        </p:nvSpPr>
        <p:spPr/>
        <p:txBody>
          <a:bodyPr/>
          <a:lstStyle>
            <a:lvl1pPr>
              <a:defRPr/>
            </a:lvl1pPr>
          </a:lstStyle>
          <a:p>
            <a:fld id="{E37B52FD-998C-4B3B-84FF-0DD5875FFFBF}" type="slidenum">
              <a:rPr lang="de-DE"/>
              <a:p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de-DE"/>
          </a:p>
        </p:txBody>
      </p:sp>
      <p:sp>
        <p:nvSpPr>
          <p:cNvPr id="8" name="Footer Placeholder 7"/>
          <p:cNvSpPr>
            <a:spLocks noGrp="1"/>
          </p:cNvSpPr>
          <p:nvPr>
            <p:ph type="ftr" sz="quarter" idx="11"/>
          </p:nvPr>
        </p:nvSpPr>
        <p:spPr/>
        <p:txBody>
          <a:bodyPr/>
          <a:lstStyle>
            <a:lvl1pPr>
              <a:defRPr/>
            </a:lvl1pPr>
          </a:lstStyle>
          <a:p>
            <a:endParaRPr lang="de-DE"/>
          </a:p>
        </p:txBody>
      </p:sp>
      <p:sp>
        <p:nvSpPr>
          <p:cNvPr id="9" name="Slide Number Placeholder 8"/>
          <p:cNvSpPr>
            <a:spLocks noGrp="1"/>
          </p:cNvSpPr>
          <p:nvPr>
            <p:ph type="sldNum" sz="quarter" idx="12"/>
          </p:nvPr>
        </p:nvSpPr>
        <p:spPr/>
        <p:txBody>
          <a:bodyPr/>
          <a:lstStyle>
            <a:lvl1pPr>
              <a:defRPr/>
            </a:lvl1pPr>
          </a:lstStyle>
          <a:p>
            <a:fld id="{47601BAB-D1E8-4DB8-9E03-06706E269858}" type="slidenum">
              <a:rPr lang="de-DE"/>
              <a:pPr/>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de-DE"/>
          </a:p>
        </p:txBody>
      </p:sp>
      <p:sp>
        <p:nvSpPr>
          <p:cNvPr id="4" name="Footer Placeholder 3"/>
          <p:cNvSpPr>
            <a:spLocks noGrp="1"/>
          </p:cNvSpPr>
          <p:nvPr>
            <p:ph type="ftr" sz="quarter" idx="11"/>
          </p:nvPr>
        </p:nvSpPr>
        <p:spPr/>
        <p:txBody>
          <a:bodyPr/>
          <a:lstStyle>
            <a:lvl1pPr>
              <a:defRPr/>
            </a:lvl1pPr>
          </a:lstStyle>
          <a:p>
            <a:endParaRPr lang="de-DE"/>
          </a:p>
        </p:txBody>
      </p:sp>
      <p:sp>
        <p:nvSpPr>
          <p:cNvPr id="5" name="Slide Number Placeholder 4"/>
          <p:cNvSpPr>
            <a:spLocks noGrp="1"/>
          </p:cNvSpPr>
          <p:nvPr>
            <p:ph type="sldNum" sz="quarter" idx="12"/>
          </p:nvPr>
        </p:nvSpPr>
        <p:spPr/>
        <p:txBody>
          <a:bodyPr/>
          <a:lstStyle>
            <a:lvl1pPr>
              <a:defRPr/>
            </a:lvl1pPr>
          </a:lstStyle>
          <a:p>
            <a:fld id="{9B11BA1D-B625-4CF6-99A0-8D6BD20CEAE4}" type="slidenum">
              <a:rPr lang="de-DE"/>
              <a:pPr/>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de-DE"/>
          </a:p>
        </p:txBody>
      </p:sp>
      <p:sp>
        <p:nvSpPr>
          <p:cNvPr id="3" name="Footer Placeholder 2"/>
          <p:cNvSpPr>
            <a:spLocks noGrp="1"/>
          </p:cNvSpPr>
          <p:nvPr>
            <p:ph type="ftr" sz="quarter" idx="11"/>
          </p:nvPr>
        </p:nvSpPr>
        <p:spPr/>
        <p:txBody>
          <a:bodyPr/>
          <a:lstStyle>
            <a:lvl1pPr>
              <a:defRPr/>
            </a:lvl1pPr>
          </a:lstStyle>
          <a:p>
            <a:endParaRPr lang="de-DE"/>
          </a:p>
        </p:txBody>
      </p:sp>
      <p:sp>
        <p:nvSpPr>
          <p:cNvPr id="4" name="Slide Number Placeholder 3"/>
          <p:cNvSpPr>
            <a:spLocks noGrp="1"/>
          </p:cNvSpPr>
          <p:nvPr>
            <p:ph type="sldNum" sz="quarter" idx="12"/>
          </p:nvPr>
        </p:nvSpPr>
        <p:spPr/>
        <p:txBody>
          <a:bodyPr/>
          <a:lstStyle>
            <a:lvl1pPr>
              <a:defRPr/>
            </a:lvl1pPr>
          </a:lstStyle>
          <a:p>
            <a:fld id="{974C05DD-0CB5-4073-9C4C-FE0B61412861}" type="slidenum">
              <a:rPr lang="de-DE"/>
              <a:pPr/>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de-DE"/>
          </a:p>
        </p:txBody>
      </p:sp>
      <p:sp>
        <p:nvSpPr>
          <p:cNvPr id="6" name="Footer Placeholder 5"/>
          <p:cNvSpPr>
            <a:spLocks noGrp="1"/>
          </p:cNvSpPr>
          <p:nvPr>
            <p:ph type="ftr" sz="quarter" idx="11"/>
          </p:nvPr>
        </p:nvSpPr>
        <p:spPr/>
        <p:txBody>
          <a:bodyPr/>
          <a:lstStyle>
            <a:lvl1pPr>
              <a:defRPr/>
            </a:lvl1pPr>
          </a:lstStyle>
          <a:p>
            <a:endParaRPr lang="de-DE"/>
          </a:p>
        </p:txBody>
      </p:sp>
      <p:sp>
        <p:nvSpPr>
          <p:cNvPr id="7" name="Slide Number Placeholder 6"/>
          <p:cNvSpPr>
            <a:spLocks noGrp="1"/>
          </p:cNvSpPr>
          <p:nvPr>
            <p:ph type="sldNum" sz="quarter" idx="12"/>
          </p:nvPr>
        </p:nvSpPr>
        <p:spPr/>
        <p:txBody>
          <a:bodyPr/>
          <a:lstStyle>
            <a:lvl1pPr>
              <a:defRPr/>
            </a:lvl1pPr>
          </a:lstStyle>
          <a:p>
            <a:fld id="{16E47862-3DA1-440E-A706-5AA8E93AB38A}" type="slidenum">
              <a:rPr lang="de-DE"/>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de-DE"/>
          </a:p>
        </p:txBody>
      </p:sp>
      <p:sp>
        <p:nvSpPr>
          <p:cNvPr id="6" name="Footer Placeholder 5"/>
          <p:cNvSpPr>
            <a:spLocks noGrp="1"/>
          </p:cNvSpPr>
          <p:nvPr>
            <p:ph type="ftr" sz="quarter" idx="11"/>
          </p:nvPr>
        </p:nvSpPr>
        <p:spPr/>
        <p:txBody>
          <a:bodyPr/>
          <a:lstStyle>
            <a:lvl1pPr>
              <a:defRPr/>
            </a:lvl1pPr>
          </a:lstStyle>
          <a:p>
            <a:endParaRPr lang="de-DE"/>
          </a:p>
        </p:txBody>
      </p:sp>
      <p:sp>
        <p:nvSpPr>
          <p:cNvPr id="7" name="Slide Number Placeholder 6"/>
          <p:cNvSpPr>
            <a:spLocks noGrp="1"/>
          </p:cNvSpPr>
          <p:nvPr>
            <p:ph type="sldNum" sz="quarter" idx="12"/>
          </p:nvPr>
        </p:nvSpPr>
        <p:spPr/>
        <p:txBody>
          <a:bodyPr/>
          <a:lstStyle>
            <a:lvl1pPr>
              <a:defRPr/>
            </a:lvl1pPr>
          </a:lstStyle>
          <a:p>
            <a:fld id="{E7EEB32A-C9F8-4EA4-AB40-160E4B37C2F8}" type="slidenum">
              <a:rPr lang="de-DE"/>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Klicken Sie, um das Titelformat zu bearbeiten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FDC7444-820C-4A27-BC1A-6038C9D0C01D}" type="slidenum">
              <a:rPr lang="de-DE"/>
              <a:pPr/>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F7A08-52FF-47FE-8F64-7FF1B66867F9}" type="datetimeFigureOut">
              <a:rPr lang="en-US" smtClean="0"/>
              <a:pPr/>
              <a:t>6/3/2021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E386A-B977-405C-8924-6D2D884FD0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jpg"/><Relationship Id="rId4" Type="http://schemas.openxmlformats.org/officeDocument/2006/relationships/image" Target="../media/image1.wmf"/><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1.w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wmf"/><Relationship Id="rId5" Type="http://schemas.openxmlformats.org/officeDocument/2006/relationships/oleObject" Target="../embeddings/oleObject6.bin"/><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1.w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jp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web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g"/><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jpe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jpe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wmf"/><Relationship Id="rId10" Type="http://schemas.openxmlformats.org/officeDocument/2006/relationships/image" Target="../media/image18.jpeg"/><Relationship Id="rId4" Type="http://schemas.openxmlformats.org/officeDocument/2006/relationships/oleObject" Target="../embeddings/oleObject4.bin"/><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521553" y="1433388"/>
            <a:ext cx="6092270" cy="1475119"/>
          </a:xfrm>
        </p:spPr>
        <p:txBody>
          <a:bodyPr>
            <a:noAutofit/>
          </a:bodyPr>
          <a:lstStyle/>
          <a:p>
            <a:r>
              <a:rPr lang="de-DE" sz="5400" dirty="0">
                <a:latin typeface="Candara" panose="020E0502030303020204" pitchFamily="34" charset="0"/>
              </a:rPr>
              <a:t>The Structure of the Climate Debate</a:t>
            </a:r>
          </a:p>
        </p:txBody>
      </p:sp>
      <p:sp>
        <p:nvSpPr>
          <p:cNvPr id="2051" name="Rectangle 3"/>
          <p:cNvSpPr>
            <a:spLocks noGrp="1" noChangeArrowheads="1"/>
          </p:cNvSpPr>
          <p:nvPr>
            <p:ph type="subTitle" idx="1"/>
          </p:nvPr>
        </p:nvSpPr>
        <p:spPr>
          <a:xfrm>
            <a:off x="1424438" y="3364210"/>
            <a:ext cx="6286500" cy="2652486"/>
          </a:xfrm>
        </p:spPr>
        <p:txBody>
          <a:bodyPr>
            <a:normAutofit fontScale="70000" lnSpcReduction="20000"/>
          </a:bodyPr>
          <a:lstStyle/>
          <a:p>
            <a:r>
              <a:rPr lang="de-DE" sz="5100" dirty="0">
                <a:latin typeface="Candara" panose="020E0502030303020204" pitchFamily="34" charset="0"/>
              </a:rPr>
              <a:t>Richard S.J. Tol</a:t>
            </a:r>
          </a:p>
          <a:p>
            <a:r>
              <a:rPr lang="de-DE" sz="4000" i="1" dirty="0">
                <a:latin typeface="Candara" panose="020E0502030303020204" pitchFamily="34" charset="0"/>
              </a:rPr>
              <a:t>University of Sussex</a:t>
            </a:r>
          </a:p>
          <a:p>
            <a:r>
              <a:rPr lang="de-DE" sz="4000" i="1" dirty="0">
                <a:latin typeface="Candara" panose="020E0502030303020204" pitchFamily="34" charset="0"/>
              </a:rPr>
              <a:t>Vrije Universiteit, Amsterdam</a:t>
            </a:r>
          </a:p>
          <a:p>
            <a:r>
              <a:rPr lang="de-DE" sz="3400" i="1" dirty="0">
                <a:latin typeface="Candara" panose="020E0502030303020204" pitchFamily="34" charset="0"/>
              </a:rPr>
              <a:t>Tinbergen Institute</a:t>
            </a:r>
          </a:p>
          <a:p>
            <a:r>
              <a:rPr lang="de-DE" sz="3400" i="1" dirty="0">
                <a:latin typeface="Candara" panose="020E0502030303020204" pitchFamily="34" charset="0"/>
              </a:rPr>
              <a:t>CESifo</a:t>
            </a:r>
          </a:p>
          <a:p>
            <a:r>
              <a:rPr lang="de-DE" sz="3400" i="1" dirty="0">
                <a:latin typeface="Candara" panose="020E0502030303020204" pitchFamily="34" charset="0"/>
              </a:rPr>
              <a:t>Payne Institute</a:t>
            </a:r>
          </a:p>
        </p:txBody>
      </p:sp>
      <p:graphicFrame>
        <p:nvGraphicFramePr>
          <p:cNvPr id="2054" name="Object 6"/>
          <p:cNvGraphicFramePr>
            <a:graphicFrameLocks noChangeAspect="1"/>
          </p:cNvGraphicFramePr>
          <p:nvPr/>
        </p:nvGraphicFramePr>
        <p:xfrm>
          <a:off x="7834942" y="137653"/>
          <a:ext cx="1214438" cy="1221581"/>
        </p:xfrm>
        <a:graphic>
          <a:graphicData uri="http://schemas.openxmlformats.org/presentationml/2006/ole">
            <mc:AlternateContent xmlns:mc="http://schemas.openxmlformats.org/markup-compatibility/2006">
              <mc:Choice xmlns:v="urn:schemas-microsoft-com:vml" Requires="v">
                <p:oleObj name="Picture" r:id="rId3" imgW="3236976" imgH="3297936" progId="Word.Picture.8">
                  <p:embed/>
                </p:oleObj>
              </mc:Choice>
              <mc:Fallback>
                <p:oleObj name="Picture" r:id="rId3" imgW="3236976" imgH="329793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942" y="137653"/>
                        <a:ext cx="1214438" cy="12215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descr="University-of-Sussex-logo.jpg"/>
          <p:cNvPicPr>
            <a:picLocks noChangeAspect="1"/>
          </p:cNvPicPr>
          <p:nvPr/>
        </p:nvPicPr>
        <p:blipFill>
          <a:blip r:embed="rId5" cstate="print"/>
          <a:stretch>
            <a:fillRect/>
          </a:stretch>
        </p:blipFill>
        <p:spPr>
          <a:xfrm>
            <a:off x="116458" y="124005"/>
            <a:ext cx="2063894" cy="1200150"/>
          </a:xfrm>
          <a:prstGeom prst="rect">
            <a:avLst/>
          </a:prstGeom>
        </p:spPr>
      </p:pic>
      <p:pic>
        <p:nvPicPr>
          <p:cNvPr id="7" name="Picture 6" descr="tinbergen.png"/>
          <p:cNvPicPr>
            <a:picLocks noChangeAspect="1"/>
          </p:cNvPicPr>
          <p:nvPr/>
        </p:nvPicPr>
        <p:blipFill>
          <a:blip r:embed="rId6" cstate="print"/>
          <a:stretch>
            <a:fillRect/>
          </a:stretch>
        </p:blipFill>
        <p:spPr>
          <a:xfrm>
            <a:off x="8194620" y="5001399"/>
            <a:ext cx="911599" cy="911599"/>
          </a:xfrm>
          <a:prstGeom prst="rect">
            <a:avLst/>
          </a:prstGeom>
        </p:spPr>
      </p:pic>
      <p:pic>
        <p:nvPicPr>
          <p:cNvPr id="8" name="Picture 7" descr="cesifologo.gif"/>
          <p:cNvPicPr>
            <a:picLocks noChangeAspect="1"/>
          </p:cNvPicPr>
          <p:nvPr/>
        </p:nvPicPr>
        <p:blipFill>
          <a:blip r:embed="rId7" cstate="print"/>
          <a:stretch>
            <a:fillRect/>
          </a:stretch>
        </p:blipFill>
        <p:spPr>
          <a:xfrm>
            <a:off x="8041800" y="6016696"/>
            <a:ext cx="1064419" cy="300038"/>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4438" y="5502877"/>
            <a:ext cx="1355124" cy="1355124"/>
          </a:xfrm>
          <a:prstGeom prst="rect">
            <a:avLst/>
          </a:prstGeom>
        </p:spPr>
      </p:pic>
      <p:pic>
        <p:nvPicPr>
          <p:cNvPr id="5" name="Picture 4">
            <a:extLst>
              <a:ext uri="{FF2B5EF4-FFF2-40B4-BE49-F238E27FC236}">
                <a16:creationId xmlns:a16="http://schemas.microsoft.com/office/drawing/2014/main" id="{4A354304-061C-4811-A584-17118E07BC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8261" y="6425967"/>
            <a:ext cx="2117958" cy="388246"/>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400" y="4837960"/>
            <a:ext cx="1287138" cy="1976251"/>
          </a:xfrm>
          <a:prstGeom prst="rect">
            <a:avLst/>
          </a:prstGeom>
        </p:spPr>
      </p:pic>
    </p:spTree>
    <p:extLst>
      <p:ext uri="{BB962C8B-B14F-4D97-AF65-F5344CB8AC3E}">
        <p14:creationId xmlns:p14="http://schemas.microsoft.com/office/powerpoint/2010/main" val="3769135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648483" y="0"/>
            <a:ext cx="3048000" cy="838200"/>
          </a:xfrm>
        </p:spPr>
        <p:txBody>
          <a:bodyPr/>
          <a:lstStyle/>
          <a:p>
            <a:pPr eaLnBrk="1" hangingPunct="1"/>
            <a:r>
              <a:rPr lang="en-GB" sz="3600" dirty="0">
                <a:latin typeface="Candara" panose="020E0502030303020204" pitchFamily="34" charset="0"/>
              </a:rPr>
              <a:t>Motivation</a:t>
            </a:r>
          </a:p>
        </p:txBody>
      </p:sp>
      <p:sp>
        <p:nvSpPr>
          <p:cNvPr id="203779" name="Rectangle 3"/>
          <p:cNvSpPr>
            <a:spLocks noGrp="1" noChangeArrowheads="1"/>
          </p:cNvSpPr>
          <p:nvPr>
            <p:ph type="body" idx="1"/>
          </p:nvPr>
        </p:nvSpPr>
        <p:spPr>
          <a:xfrm>
            <a:off x="5314188" y="767983"/>
            <a:ext cx="3716591" cy="4114800"/>
          </a:xfrm>
        </p:spPr>
        <p:txBody>
          <a:bodyPr/>
          <a:lstStyle/>
          <a:p>
            <a:pPr eaLnBrk="1" hangingPunct="1">
              <a:lnSpc>
                <a:spcPct val="90000"/>
              </a:lnSpc>
            </a:pPr>
            <a:r>
              <a:rPr lang="en-GB" sz="2800" dirty="0">
                <a:latin typeface="Candara" panose="020E0502030303020204" pitchFamily="34" charset="0"/>
              </a:rPr>
              <a:t>The old stories are the best</a:t>
            </a:r>
          </a:p>
          <a:p>
            <a:pPr eaLnBrk="1" hangingPunct="1">
              <a:lnSpc>
                <a:spcPct val="90000"/>
              </a:lnSpc>
            </a:pPr>
            <a:r>
              <a:rPr lang="en-GB" sz="2800" dirty="0">
                <a:latin typeface="Candara" panose="020E0502030303020204" pitchFamily="34" charset="0"/>
              </a:rPr>
              <a:t>Cast your message in an old narrative</a:t>
            </a:r>
          </a:p>
          <a:p>
            <a:pPr eaLnBrk="1" hangingPunct="1">
              <a:lnSpc>
                <a:spcPct val="90000"/>
              </a:lnSpc>
            </a:pPr>
            <a:r>
              <a:rPr lang="en-GB" sz="2800" dirty="0">
                <a:latin typeface="Candara" panose="020E0502030303020204" pitchFamily="34" charset="0"/>
              </a:rPr>
              <a:t>Journalists like to sell newspapers</a:t>
            </a:r>
          </a:p>
          <a:p>
            <a:pPr eaLnBrk="1" hangingPunct="1">
              <a:lnSpc>
                <a:spcPct val="90000"/>
              </a:lnSpc>
            </a:pPr>
            <a:r>
              <a:rPr lang="en-GB" sz="2800" dirty="0">
                <a:latin typeface="Candara" panose="020E0502030303020204" pitchFamily="34" charset="0"/>
              </a:rPr>
              <a:t>Environmentalists like to get donations</a:t>
            </a:r>
          </a:p>
          <a:p>
            <a:pPr eaLnBrk="1" hangingPunct="1">
              <a:lnSpc>
                <a:spcPct val="90000"/>
              </a:lnSpc>
            </a:pPr>
            <a:r>
              <a:rPr lang="en-GB" sz="2800" dirty="0">
                <a:latin typeface="Candara" panose="020E0502030303020204" pitchFamily="34" charset="0"/>
              </a:rPr>
              <a:t>Politicians like to be Bruce Willis</a:t>
            </a:r>
          </a:p>
          <a:p>
            <a:pPr eaLnBrk="1" hangingPunct="1">
              <a:lnSpc>
                <a:spcPct val="90000"/>
              </a:lnSpc>
            </a:pPr>
            <a:r>
              <a:rPr lang="en-GB" sz="2800" dirty="0">
                <a:latin typeface="Candara" panose="020E0502030303020204" pitchFamily="34" charset="0"/>
              </a:rPr>
              <a:t>You can’t save the world if its not threatened</a:t>
            </a:r>
          </a:p>
          <a:p>
            <a:pPr marL="0" indent="0" eaLnBrk="1" hangingPunct="1">
              <a:lnSpc>
                <a:spcPct val="90000"/>
              </a:lnSpc>
              <a:buNone/>
            </a:pPr>
            <a:endParaRPr lang="en-GB" sz="1800" dirty="0">
              <a:latin typeface="Candara" panose="020E0502030303020204" pitchFamily="34" charset="0"/>
            </a:endParaRPr>
          </a:p>
        </p:txBody>
      </p:sp>
      <p:pic>
        <p:nvPicPr>
          <p:cNvPr id="6" name="Picture 5" descr="University-of-Sussex-logo.jpg"/>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7" name="Object 6"/>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descr="A group of people standing in front of a sunset&#10;&#10;Description automatically generated">
            <a:extLst>
              <a:ext uri="{FF2B5EF4-FFF2-40B4-BE49-F238E27FC236}">
                <a16:creationId xmlns:a16="http://schemas.microsoft.com/office/drawing/2014/main" id="{4ADF99EF-2C93-40E0-9409-C47B230332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314188" cy="2993659"/>
          </a:xfrm>
          <a:prstGeom prst="rect">
            <a:avLst/>
          </a:prstGeom>
        </p:spPr>
      </p:pic>
      <p:pic>
        <p:nvPicPr>
          <p:cNvPr id="9" name="Picture 8" descr="A picture containing nature, fire&#10;&#10;Description automatically generated">
            <a:extLst>
              <a:ext uri="{FF2B5EF4-FFF2-40B4-BE49-F238E27FC236}">
                <a16:creationId xmlns:a16="http://schemas.microsoft.com/office/drawing/2014/main" id="{6813578D-D2D8-40FB-9BC6-4DE8F28422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10025"/>
            <a:ext cx="5563347" cy="7078050"/>
          </a:xfrm>
          <a:prstGeom prst="rect">
            <a:avLst/>
          </a:prstGeom>
        </p:spPr>
      </p:pic>
    </p:spTree>
    <p:extLst>
      <p:ext uri="{BB962C8B-B14F-4D97-AF65-F5344CB8AC3E}">
        <p14:creationId xmlns:p14="http://schemas.microsoft.com/office/powerpoint/2010/main" val="67164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Climate policy design</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054001"/>
          </a:xfrm>
        </p:spPr>
        <p:txBody>
          <a:bodyPr>
            <a:normAutofit fontScale="85000" lnSpcReduction="10000"/>
          </a:bodyPr>
          <a:lstStyle/>
          <a:p>
            <a:r>
              <a:rPr lang="en-GB" dirty="0">
                <a:latin typeface="Candara" panose="020E0502030303020204" pitchFamily="34" charset="0"/>
              </a:rPr>
              <a:t>The cheapest way to meet any target is to equate the costs of emission reduction at the margin</a:t>
            </a:r>
          </a:p>
          <a:p>
            <a:r>
              <a:rPr lang="en-GB" dirty="0">
                <a:latin typeface="Candara" panose="020E0502030303020204" pitchFamily="34" charset="0"/>
              </a:rPr>
              <a:t>This can be done by a carbon tax or cap and trade</a:t>
            </a:r>
          </a:p>
          <a:p>
            <a:r>
              <a:rPr lang="en-GB" dirty="0">
                <a:latin typeface="Candara" panose="020E0502030303020204" pitchFamily="34" charset="0"/>
              </a:rPr>
              <a:t>A carbon tax brings price certainty, cap and trade brings emissions certainty</a:t>
            </a:r>
          </a:p>
          <a:p>
            <a:r>
              <a:rPr lang="en-GB" dirty="0">
                <a:latin typeface="Candara" panose="020E0502030303020204" pitchFamily="34" charset="0"/>
              </a:rPr>
              <a:t>Price certainty is worth more</a:t>
            </a:r>
          </a:p>
          <a:p>
            <a:r>
              <a:rPr lang="en-GB" dirty="0">
                <a:latin typeface="Candara" panose="020E0502030303020204" pitchFamily="34" charset="0"/>
              </a:rPr>
              <a:t>A carbon tax, a uniform carbon tax, and nothing but a carbon tax</a:t>
            </a:r>
          </a:p>
          <a:p>
            <a:endParaRPr lang="en-GB" dirty="0">
              <a:latin typeface="Candara" panose="020E0502030303020204" pitchFamily="34" charset="0"/>
            </a:endParaRPr>
          </a:p>
          <a:p>
            <a:r>
              <a:rPr lang="en-GB" dirty="0">
                <a:latin typeface="Candara" panose="020E0502030303020204" pitchFamily="34" charset="0"/>
              </a:rPr>
              <a:t>Carbon tax should increase over time with something akin to the interest rate</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010C359F-403B-4DB4-8660-69362D632F76}"/>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07D6DB71-F113-4823-B82C-41923A76853F}"/>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952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7ACD65-4EF6-4F60-A089-6EF89A41D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12000"/>
          </a:xfrm>
          <a:prstGeom prst="rect">
            <a:avLst/>
          </a:prstGeom>
        </p:spPr>
      </p:pic>
      <p:sp>
        <p:nvSpPr>
          <p:cNvPr id="5" name="TextBox 4"/>
          <p:cNvSpPr txBox="1"/>
          <p:nvPr/>
        </p:nvSpPr>
        <p:spPr>
          <a:xfrm>
            <a:off x="7770804" y="6519446"/>
            <a:ext cx="1373196" cy="338554"/>
          </a:xfrm>
          <a:prstGeom prst="rect">
            <a:avLst/>
          </a:prstGeom>
          <a:noFill/>
        </p:spPr>
        <p:txBody>
          <a:bodyPr wrap="none" rtlCol="0">
            <a:spAutoFit/>
          </a:bodyPr>
          <a:lstStyle/>
          <a:p>
            <a:r>
              <a:rPr lang="en-GB" sz="1600" dirty="0">
                <a:latin typeface="Candara" panose="020E0502030303020204" pitchFamily="34" charset="0"/>
              </a:rPr>
              <a:t>Tol </a:t>
            </a:r>
            <a:r>
              <a:rPr lang="en-GB" sz="1600" i="1" dirty="0">
                <a:latin typeface="Candara" panose="020E0502030303020204" pitchFamily="34" charset="0"/>
              </a:rPr>
              <a:t>REEP</a:t>
            </a:r>
            <a:r>
              <a:rPr lang="en-GB" sz="1600" dirty="0">
                <a:latin typeface="Candara" panose="020E0502030303020204" pitchFamily="34" charset="0"/>
              </a:rPr>
              <a:t> 2019</a:t>
            </a:r>
          </a:p>
        </p:txBody>
      </p:sp>
    </p:spTree>
    <p:extLst>
      <p:ext uri="{BB962C8B-B14F-4D97-AF65-F5344CB8AC3E}">
        <p14:creationId xmlns:p14="http://schemas.microsoft.com/office/powerpoint/2010/main" val="2499825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3111500" y="285750"/>
            <a:ext cx="184150" cy="457200"/>
          </a:xfrm>
          <a:prstGeom prst="rect">
            <a:avLst/>
          </a:prstGeom>
          <a:noFill/>
          <a:ln w="9525">
            <a:noFill/>
            <a:miter lim="800000"/>
            <a:headEnd/>
            <a:tailEnd/>
          </a:ln>
          <a:effectLst/>
        </p:spPr>
        <p:txBody>
          <a:bodyPr wrap="none">
            <a:spAutoFit/>
          </a:bodyPr>
          <a:lstStyle/>
          <a:p>
            <a:endParaRPr lang="en-US">
              <a:latin typeface="Comic Sans MS" pitchFamily="66" charset="0"/>
            </a:endParaRPr>
          </a:p>
        </p:txBody>
      </p:sp>
      <p:pic>
        <p:nvPicPr>
          <p:cNvPr id="2" name="Picture 1"/>
          <p:cNvPicPr>
            <a:picLocks noChangeAspect="1"/>
          </p:cNvPicPr>
          <p:nvPr/>
        </p:nvPicPr>
        <p:blipFill>
          <a:blip r:embed="rId3"/>
          <a:stretch>
            <a:fillRect/>
          </a:stretch>
        </p:blipFill>
        <p:spPr>
          <a:xfrm>
            <a:off x="21021" y="30695"/>
            <a:ext cx="9144000" cy="5989105"/>
          </a:xfrm>
          <a:prstGeom prst="rect">
            <a:avLst/>
          </a:prstGeom>
        </p:spPr>
      </p:pic>
      <p:sp>
        <p:nvSpPr>
          <p:cNvPr id="4" name="TextBox 3"/>
          <p:cNvSpPr txBox="1"/>
          <p:nvPr/>
        </p:nvSpPr>
        <p:spPr>
          <a:xfrm>
            <a:off x="1752600" y="2133600"/>
            <a:ext cx="6845144" cy="461665"/>
          </a:xfrm>
          <a:prstGeom prst="rect">
            <a:avLst/>
          </a:prstGeom>
          <a:noFill/>
        </p:spPr>
        <p:txBody>
          <a:bodyPr wrap="none" rtlCol="0">
            <a:spAutoFit/>
          </a:bodyPr>
          <a:lstStyle/>
          <a:p>
            <a:r>
              <a:rPr lang="en-GB" dirty="0">
                <a:latin typeface="Candara" panose="020E0502030303020204" pitchFamily="34" charset="0"/>
              </a:rPr>
              <a:t>Current price of emissions permits in EU: ~190 $/</a:t>
            </a:r>
            <a:r>
              <a:rPr lang="en-GB" dirty="0" err="1">
                <a:latin typeface="Candara" panose="020E0502030303020204" pitchFamily="34" charset="0"/>
              </a:rPr>
              <a:t>tC</a:t>
            </a:r>
            <a:endParaRPr lang="en-GB" dirty="0">
              <a:latin typeface="Candara" panose="020E0502030303020204" pitchFamily="34" charset="0"/>
            </a:endParaRPr>
          </a:p>
        </p:txBody>
      </p:sp>
      <p:sp>
        <p:nvSpPr>
          <p:cNvPr id="5" name="TextBox 4">
            <a:extLst>
              <a:ext uri="{FF2B5EF4-FFF2-40B4-BE49-F238E27FC236}">
                <a16:creationId xmlns:a16="http://schemas.microsoft.com/office/drawing/2014/main" id="{BF47F32F-1026-4BA7-8358-8417E4136896}"/>
              </a:ext>
            </a:extLst>
          </p:cNvPr>
          <p:cNvSpPr txBox="1"/>
          <p:nvPr/>
        </p:nvSpPr>
        <p:spPr>
          <a:xfrm>
            <a:off x="4572000" y="2563582"/>
            <a:ext cx="3818674" cy="461665"/>
          </a:xfrm>
          <a:prstGeom prst="rect">
            <a:avLst/>
          </a:prstGeom>
          <a:noFill/>
        </p:spPr>
        <p:txBody>
          <a:bodyPr wrap="none" rtlCol="0">
            <a:spAutoFit/>
          </a:bodyPr>
          <a:lstStyle/>
          <a:p>
            <a:r>
              <a:rPr lang="en-GB" dirty="0">
                <a:latin typeface="Candara" panose="020E0502030303020204" pitchFamily="34" charset="0"/>
              </a:rPr>
              <a:t>California / Quebec: ~65 $/</a:t>
            </a:r>
            <a:r>
              <a:rPr lang="en-GB" dirty="0" err="1">
                <a:latin typeface="Candara" panose="020E0502030303020204" pitchFamily="34" charset="0"/>
              </a:rPr>
              <a:t>tC</a:t>
            </a:r>
            <a:endParaRPr lang="en-GB" dirty="0">
              <a:latin typeface="Candara" panose="020E0502030303020204" pitchFamily="34" charset="0"/>
            </a:endParaRPr>
          </a:p>
        </p:txBody>
      </p:sp>
      <p:sp>
        <p:nvSpPr>
          <p:cNvPr id="6" name="TextBox 5">
            <a:extLst>
              <a:ext uri="{FF2B5EF4-FFF2-40B4-BE49-F238E27FC236}">
                <a16:creationId xmlns:a16="http://schemas.microsoft.com/office/drawing/2014/main" id="{1DCB9DC8-9247-4E49-BB50-65CA000D23E3}"/>
              </a:ext>
            </a:extLst>
          </p:cNvPr>
          <p:cNvSpPr txBox="1"/>
          <p:nvPr/>
        </p:nvSpPr>
        <p:spPr>
          <a:xfrm>
            <a:off x="6126006" y="3025247"/>
            <a:ext cx="2238113" cy="461665"/>
          </a:xfrm>
          <a:prstGeom prst="rect">
            <a:avLst/>
          </a:prstGeom>
          <a:noFill/>
        </p:spPr>
        <p:txBody>
          <a:bodyPr wrap="none" rtlCol="0">
            <a:spAutoFit/>
          </a:bodyPr>
          <a:lstStyle/>
          <a:p>
            <a:r>
              <a:rPr lang="en-GB" dirty="0">
                <a:latin typeface="Candara" panose="020E0502030303020204" pitchFamily="34" charset="0"/>
              </a:rPr>
              <a:t>Beijing: ~45 $/</a:t>
            </a:r>
            <a:r>
              <a:rPr lang="en-GB" dirty="0" err="1">
                <a:latin typeface="Candara" panose="020E0502030303020204" pitchFamily="34" charset="0"/>
              </a:rPr>
              <a:t>tC</a:t>
            </a:r>
            <a:endParaRPr lang="en-GB" dirty="0">
              <a:latin typeface="Candara" panose="020E0502030303020204" pitchFamily="34" charset="0"/>
            </a:endParaRPr>
          </a:p>
        </p:txBody>
      </p:sp>
    </p:spTree>
    <p:extLst>
      <p:ext uri="{BB962C8B-B14F-4D97-AF65-F5344CB8AC3E}">
        <p14:creationId xmlns:p14="http://schemas.microsoft.com/office/powerpoint/2010/main" val="39228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52745-3A28-4101-A7A4-41C62AE54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7932" y="0"/>
            <a:ext cx="5228136" cy="6858000"/>
          </a:xfrm>
          <a:prstGeom prst="rect">
            <a:avLst/>
          </a:prstGeom>
        </p:spPr>
      </p:pic>
    </p:spTree>
    <p:extLst>
      <p:ext uri="{BB962C8B-B14F-4D97-AF65-F5344CB8AC3E}">
        <p14:creationId xmlns:p14="http://schemas.microsoft.com/office/powerpoint/2010/main" val="669184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145EA-E33A-41EE-835B-FCAB057720E2}"/>
              </a:ext>
            </a:extLst>
          </p:cNvPr>
          <p:cNvPicPr>
            <a:picLocks noChangeAspect="1"/>
          </p:cNvPicPr>
          <p:nvPr/>
        </p:nvPicPr>
        <p:blipFill rotWithShape="1">
          <a:blip r:embed="rId2">
            <a:extLst>
              <a:ext uri="{28A0092B-C50C-407E-A947-70E740481C1C}">
                <a14:useLocalDpi xmlns:a14="http://schemas.microsoft.com/office/drawing/2010/main" val="0"/>
              </a:ext>
            </a:extLst>
          </a:blip>
          <a:srcRect l="15513" t="48928"/>
          <a:stretch/>
        </p:blipFill>
        <p:spPr>
          <a:xfrm>
            <a:off x="0" y="0"/>
            <a:ext cx="9051943" cy="3429000"/>
          </a:xfrm>
          <a:prstGeom prst="rect">
            <a:avLst/>
          </a:prstGeom>
        </p:spPr>
      </p:pic>
    </p:spTree>
    <p:extLst>
      <p:ext uri="{BB962C8B-B14F-4D97-AF65-F5344CB8AC3E}">
        <p14:creationId xmlns:p14="http://schemas.microsoft.com/office/powerpoint/2010/main" val="265013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2446"/>
            <a:ext cx="8382000" cy="6845554"/>
          </a:xfrm>
          <a:prstGeom prst="rect">
            <a:avLst/>
          </a:prstGeom>
        </p:spPr>
      </p:pic>
    </p:spTree>
    <p:extLst>
      <p:ext uri="{BB962C8B-B14F-4D97-AF65-F5344CB8AC3E}">
        <p14:creationId xmlns:p14="http://schemas.microsoft.com/office/powerpoint/2010/main" val="355515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52745-3A28-4101-A7A4-41C62AE54F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707" r="48507" b="33821"/>
          <a:stretch/>
        </p:blipFill>
        <p:spPr>
          <a:xfrm>
            <a:off x="802888" y="0"/>
            <a:ext cx="7809706" cy="6858000"/>
          </a:xfrm>
          <a:prstGeom prst="rect">
            <a:avLst/>
          </a:prstGeom>
        </p:spPr>
      </p:pic>
    </p:spTree>
    <p:extLst>
      <p:ext uri="{BB962C8B-B14F-4D97-AF65-F5344CB8AC3E}">
        <p14:creationId xmlns:p14="http://schemas.microsoft.com/office/powerpoint/2010/main" val="197995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Stock take</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544270"/>
          </a:xfrm>
        </p:spPr>
        <p:txBody>
          <a:bodyPr>
            <a:normAutofit fontScale="92500" lnSpcReduction="10000"/>
          </a:bodyPr>
          <a:lstStyle/>
          <a:p>
            <a:r>
              <a:rPr lang="en-GB" dirty="0">
                <a:latin typeface="Candara" panose="020E0502030303020204" pitchFamily="34" charset="0"/>
              </a:rPr>
              <a:t>So, climate change is a smallish problem with a simple solution: A carbon tax, a uniform carbon tax, and nothing but a carbon tax</a:t>
            </a:r>
          </a:p>
          <a:p>
            <a:endParaRPr lang="en-GB" dirty="0">
              <a:latin typeface="Candara" panose="020E0502030303020204" pitchFamily="34" charset="0"/>
            </a:endParaRPr>
          </a:p>
          <a:p>
            <a:r>
              <a:rPr lang="en-GB" dirty="0">
                <a:latin typeface="Candara" panose="020E0502030303020204" pitchFamily="34" charset="0"/>
              </a:rPr>
              <a:t>What is all the fuss about?</a:t>
            </a:r>
          </a:p>
          <a:p>
            <a:r>
              <a:rPr lang="en-GB" b="1" dirty="0">
                <a:latin typeface="Candara" panose="020E0502030303020204" pitchFamily="34" charset="0"/>
              </a:rPr>
              <a:t>Partly, greenhouse gas emission reduction is a global public good</a:t>
            </a:r>
          </a:p>
          <a:p>
            <a:r>
              <a:rPr lang="en-GB" dirty="0">
                <a:latin typeface="Candara" panose="020E0502030303020204" pitchFamily="34" charset="0"/>
              </a:rPr>
              <a:t>Partly, climate policy is a wicked problem</a:t>
            </a:r>
          </a:p>
          <a:p>
            <a:r>
              <a:rPr lang="en-GB" dirty="0">
                <a:latin typeface="Candara" panose="020E0502030303020204" pitchFamily="34" charset="0"/>
              </a:rPr>
              <a:t>Partly, the politics is in a bad equilibrium, with unrealistic expectations and a focus on anything but emission reduction</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02B8FF7F-D767-4713-A850-A0AF2B4EE5C5}"/>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1232C78D-9FF7-4EB7-A47A-B1E1EF48F805}"/>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98889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International climate policy</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1" y="932730"/>
            <a:ext cx="7293041" cy="5620470"/>
          </a:xfrm>
        </p:spPr>
        <p:txBody>
          <a:bodyPr>
            <a:normAutofit fontScale="70000" lnSpcReduction="20000"/>
          </a:bodyPr>
          <a:lstStyle/>
          <a:p>
            <a:r>
              <a:rPr lang="en-GB" sz="3700" dirty="0">
                <a:latin typeface="Candara" panose="020E0502030303020204" pitchFamily="34" charset="0"/>
              </a:rPr>
              <a:t>The foundations of international climate policy were laid between 1985 (Villach) and 1992 (Rio).</a:t>
            </a:r>
          </a:p>
          <a:p>
            <a:r>
              <a:rPr lang="en-GB" sz="3700" dirty="0">
                <a:latin typeface="Candara" panose="020E0502030303020204" pitchFamily="34" charset="0"/>
              </a:rPr>
              <a:t>From 1995 (Berlin) to 2009 (Copenhagen), the aim was to agree on legally binding emission targets.</a:t>
            </a:r>
          </a:p>
          <a:p>
            <a:r>
              <a:rPr lang="en-GB" sz="3700" dirty="0">
                <a:latin typeface="Candara" panose="020E0502030303020204" pitchFamily="34" charset="0"/>
              </a:rPr>
              <a:t>This failed as predicted: Greenhouse gas emission reduction is a global public good.</a:t>
            </a:r>
          </a:p>
          <a:p>
            <a:r>
              <a:rPr lang="en-GB" sz="3700" dirty="0">
                <a:latin typeface="Candara" panose="020E0502030303020204" pitchFamily="34" charset="0"/>
              </a:rPr>
              <a:t>All benefit from one’s emission reduction (non-excludability) and one’s benefits do reduce others’ benefits (non-rivalry).</a:t>
            </a:r>
          </a:p>
          <a:p>
            <a:r>
              <a:rPr lang="en-GB" sz="3700" dirty="0">
                <a:latin typeface="Candara" panose="020E0502030303020204" pitchFamily="34" charset="0"/>
              </a:rPr>
              <a:t>Public goods are underprovided, unless there is a regulator to enforce contributions.</a:t>
            </a:r>
          </a:p>
          <a:p>
            <a:r>
              <a:rPr lang="en-GB" sz="3700" dirty="0">
                <a:latin typeface="Candara" panose="020E0502030303020204" pitchFamily="34" charset="0"/>
              </a:rPr>
              <a:t>Intended nationally determined contributions were introduced in 2014 (Lima) and confirmed in 2015 (Paris).</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D04AC2FD-6FEC-47BB-BE14-AA5D2C4B567F}"/>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DC1D36AE-E315-4A76-8731-9BAD6A259A70}"/>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5" descr="Carlo-Carraro.jpg">
            <a:extLst>
              <a:ext uri="{FF2B5EF4-FFF2-40B4-BE49-F238E27FC236}">
                <a16:creationId xmlns:a16="http://schemas.microsoft.com/office/drawing/2014/main" id="{6534D96C-DCEB-460B-BAF1-58C0DB99919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63462" y="2260023"/>
            <a:ext cx="12684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ScottBarrett.jpg">
            <a:extLst>
              <a:ext uri="{FF2B5EF4-FFF2-40B4-BE49-F238E27FC236}">
                <a16:creationId xmlns:a16="http://schemas.microsoft.com/office/drawing/2014/main" id="{DACAC2C1-8E4F-479F-BB2D-54C2C3D365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39155" y="3810000"/>
            <a:ext cx="11747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662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1"/>
            <a:ext cx="8107752" cy="3829050"/>
          </a:xfrm>
        </p:spPr>
        <p:txBody>
          <a:bodyPr>
            <a:normAutofit/>
          </a:bodyPr>
          <a:lstStyle/>
          <a:p>
            <a:r>
              <a:rPr lang="en-GB" dirty="0">
                <a:latin typeface="Candara" panose="020E0502030303020204" pitchFamily="34" charset="0"/>
              </a:rPr>
              <a:t>Estimates of the impact of climate change</a:t>
            </a:r>
          </a:p>
          <a:p>
            <a:r>
              <a:rPr lang="en-GB" dirty="0">
                <a:latin typeface="Candara" panose="020E0502030303020204" pitchFamily="34" charset="0"/>
              </a:rPr>
              <a:t>Why exaggerate?</a:t>
            </a:r>
          </a:p>
          <a:p>
            <a:r>
              <a:rPr lang="en-GB" dirty="0">
                <a:latin typeface="Candara" panose="020E0502030303020204" pitchFamily="34" charset="0"/>
              </a:rPr>
              <a:t>Climate policy design and intensity</a:t>
            </a:r>
          </a:p>
          <a:p>
            <a:r>
              <a:rPr lang="en-GB" dirty="0">
                <a:latin typeface="Candara" panose="020E0502030303020204" pitchFamily="34" charset="0"/>
              </a:rPr>
              <a:t>The state of the climate debate</a:t>
            </a: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6" name="Picture 5" descr="University-of-Sussex-logo.jpg">
            <a:extLst>
              <a:ext uri="{FF2B5EF4-FFF2-40B4-BE49-F238E27FC236}">
                <a16:creationId xmlns:a16="http://schemas.microsoft.com/office/drawing/2014/main" id="{CD120B10-FCC7-457B-A0B3-EF0AC1EBC923}"/>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7" name="Object 6">
            <a:extLst>
              <a:ext uri="{FF2B5EF4-FFF2-40B4-BE49-F238E27FC236}">
                <a16:creationId xmlns:a16="http://schemas.microsoft.com/office/drawing/2014/main" id="{8B99DCB2-8621-4CA7-9224-B5416D4A3EEF}"/>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9921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Stock take</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544270"/>
          </a:xfrm>
        </p:spPr>
        <p:txBody>
          <a:bodyPr>
            <a:normAutofit/>
          </a:bodyPr>
          <a:lstStyle/>
          <a:p>
            <a:r>
              <a:rPr lang="en-GB" dirty="0">
                <a:latin typeface="Candara" panose="020E0502030303020204" pitchFamily="34" charset="0"/>
              </a:rPr>
              <a:t>So, climate change is a smallish problem with a simple solution</a:t>
            </a:r>
          </a:p>
          <a:p>
            <a:endParaRPr lang="en-GB" dirty="0">
              <a:latin typeface="Candara" panose="020E0502030303020204" pitchFamily="34" charset="0"/>
            </a:endParaRPr>
          </a:p>
          <a:p>
            <a:r>
              <a:rPr lang="en-GB" dirty="0">
                <a:latin typeface="Candara" panose="020E0502030303020204" pitchFamily="34" charset="0"/>
              </a:rPr>
              <a:t>What is all the fuss about?</a:t>
            </a:r>
          </a:p>
          <a:p>
            <a:r>
              <a:rPr lang="en-GB" dirty="0">
                <a:latin typeface="Candara" panose="020E0502030303020204" pitchFamily="34" charset="0"/>
              </a:rPr>
              <a:t>Partly, greenhouse gas emission reduction is a global public good</a:t>
            </a:r>
          </a:p>
          <a:p>
            <a:r>
              <a:rPr lang="en-GB" b="1" dirty="0">
                <a:latin typeface="Candara" panose="020E0502030303020204" pitchFamily="34" charset="0"/>
              </a:rPr>
              <a:t>Partly, climate policy is a wicked problem</a:t>
            </a:r>
          </a:p>
          <a:p>
            <a:r>
              <a:rPr lang="en-GB" dirty="0">
                <a:latin typeface="Candara" panose="020E0502030303020204" pitchFamily="34" charset="0"/>
              </a:rPr>
              <a:t>Partly, the politics is in a bad equilibrium, with unrealistic expectations and a focus on anything but emission reduction</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2A7F3A78-F5BE-487A-A722-8FBE8006FE2F}"/>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CDE34B53-C57F-48F6-990D-CB160354AC0A}"/>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96935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A wicked problem</a:t>
            </a:r>
          </a:p>
        </p:txBody>
      </p:sp>
      <p:sp>
        <p:nvSpPr>
          <p:cNvPr id="203779" name="Rectangle 3"/>
          <p:cNvSpPr>
            <a:spLocks noGrp="1" noChangeArrowheads="1"/>
          </p:cNvSpPr>
          <p:nvPr>
            <p:ph type="body" idx="1"/>
          </p:nvPr>
        </p:nvSpPr>
        <p:spPr>
          <a:xfrm>
            <a:off x="685800" y="1066800"/>
            <a:ext cx="7086600" cy="4724400"/>
          </a:xfrm>
        </p:spPr>
        <p:txBody>
          <a:bodyPr/>
          <a:lstStyle/>
          <a:p>
            <a:pPr eaLnBrk="1" hangingPunct="1">
              <a:lnSpc>
                <a:spcPct val="90000"/>
              </a:lnSpc>
            </a:pPr>
            <a:r>
              <a:rPr lang="de-DE" sz="2800" dirty="0">
                <a:latin typeface="Candara" panose="020E0502030303020204" pitchFamily="34" charset="0"/>
              </a:rPr>
              <a:t>A problem is wicked if</a:t>
            </a:r>
          </a:p>
          <a:p>
            <a:pPr lvl="1">
              <a:lnSpc>
                <a:spcPct val="90000"/>
              </a:lnSpc>
            </a:pPr>
            <a:r>
              <a:rPr lang="de-DE" sz="2400" dirty="0">
                <a:latin typeface="Candara" panose="020E0502030303020204" pitchFamily="34" charset="0"/>
              </a:rPr>
              <a:t>No stopping rule</a:t>
            </a:r>
          </a:p>
          <a:p>
            <a:pPr lvl="1">
              <a:lnSpc>
                <a:spcPct val="90000"/>
              </a:lnSpc>
            </a:pPr>
            <a:r>
              <a:rPr lang="de-DE" sz="2400" dirty="0">
                <a:latin typeface="Candara" panose="020E0502030303020204" pitchFamily="34" charset="0"/>
              </a:rPr>
              <a:t>Solutions are better or worse, not right and wrong</a:t>
            </a:r>
          </a:p>
          <a:p>
            <a:pPr lvl="1">
              <a:lnSpc>
                <a:spcPct val="90000"/>
              </a:lnSpc>
            </a:pPr>
            <a:r>
              <a:rPr lang="de-DE" sz="2400" dirty="0">
                <a:latin typeface="Candara" panose="020E0502030303020204" pitchFamily="34" charset="0"/>
              </a:rPr>
              <a:t>Actions have irreversible consequences</a:t>
            </a:r>
          </a:p>
          <a:p>
            <a:pPr>
              <a:lnSpc>
                <a:spcPct val="90000"/>
              </a:lnSpc>
            </a:pPr>
            <a:r>
              <a:rPr lang="de-DE" sz="2800" dirty="0">
                <a:latin typeface="Candara" panose="020E0502030303020204" pitchFamily="34" charset="0"/>
              </a:rPr>
              <a:t>Terrible jargon: Illiteracy among 6 year olds is a wicked problem</a:t>
            </a:r>
          </a:p>
          <a:p>
            <a:pPr>
              <a:lnSpc>
                <a:spcPct val="90000"/>
              </a:lnSpc>
            </a:pPr>
            <a:endParaRPr lang="de-DE" sz="2800" dirty="0">
              <a:latin typeface="Candara" panose="020E0502030303020204" pitchFamily="34" charset="0"/>
            </a:endParaRPr>
          </a:p>
          <a:p>
            <a:pPr>
              <a:lnSpc>
                <a:spcPct val="90000"/>
              </a:lnSpc>
            </a:pPr>
            <a:r>
              <a:rPr lang="de-DE" sz="2800" dirty="0">
                <a:latin typeface="Candara" panose="020E0502030303020204" pitchFamily="34" charset="0"/>
              </a:rPr>
              <a:t>Build a broad consensus on the direction of travel, build institutions to keep at it </a:t>
            </a:r>
          </a:p>
          <a:p>
            <a:pPr>
              <a:lnSpc>
                <a:spcPct val="90000"/>
              </a:lnSpc>
            </a:pPr>
            <a:endParaRPr lang="de-DE" sz="2800" dirty="0">
              <a:latin typeface="Candara" panose="020E0502030303020204" pitchFamily="34" charset="0"/>
            </a:endParaRPr>
          </a:p>
          <a:p>
            <a:pPr lvl="1">
              <a:lnSpc>
                <a:spcPct val="90000"/>
              </a:lnSpc>
            </a:pPr>
            <a:endParaRPr lang="de-DE" sz="2400" dirty="0">
              <a:latin typeface="Candara" panose="020E0502030303020204" pitchFamily="34" charset="0"/>
            </a:endParaRPr>
          </a:p>
          <a:p>
            <a:pPr marL="0" indent="0" eaLnBrk="1" hangingPunct="1">
              <a:lnSpc>
                <a:spcPct val="90000"/>
              </a:lnSpc>
              <a:buNone/>
            </a:pPr>
            <a:endParaRPr lang="en-GB" sz="1800" dirty="0">
              <a:latin typeface="Candara" panose="020E0502030303020204" pitchFamily="34" charset="0"/>
            </a:endParaRPr>
          </a:p>
        </p:txBody>
      </p:sp>
      <p:pic>
        <p:nvPicPr>
          <p:cNvPr id="6" name="Picture 5" descr="University-of-Sussex-logo.jpg"/>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7" name="Object 6"/>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708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Paris Agreement</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054001"/>
          </a:xfrm>
        </p:spPr>
        <p:txBody>
          <a:bodyPr>
            <a:normAutofit fontScale="92500" lnSpcReduction="20000"/>
          </a:bodyPr>
          <a:lstStyle/>
          <a:p>
            <a:r>
              <a:rPr lang="en-GB" dirty="0">
                <a:latin typeface="Candara" panose="020E0502030303020204" pitchFamily="34" charset="0"/>
              </a:rPr>
              <a:t>4.2 Each Party shall prepare, communicate and maintain successive nationally determined contributions that it intends to achieve.  Parties shall pursue domestic mitigation measure with the aim of achieving the objectives of such contributions.</a:t>
            </a:r>
          </a:p>
          <a:p>
            <a:r>
              <a:rPr lang="en-GB" dirty="0">
                <a:latin typeface="Candara" panose="020E0502030303020204" pitchFamily="34" charset="0"/>
              </a:rPr>
              <a:t>4.3 Each Party’s successive nationally determined contribution will represent a progression beyond the Party’s then current nationally determined contribution […].</a:t>
            </a:r>
          </a:p>
          <a:p>
            <a:r>
              <a:rPr lang="en-GB" dirty="0">
                <a:latin typeface="Candara" panose="020E0502030303020204" pitchFamily="34" charset="0"/>
              </a:rPr>
              <a:t>4.11 A Party may at any time adjust its existing nationally determined contribution with a view to enhancing its level of ambition […].</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D1CAD8A2-5C65-4705-9ED8-574AE273C7C8}"/>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FAF58006-0F99-4FEB-903E-2DC3449B729F}"/>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40588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Stock take</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544270"/>
          </a:xfrm>
        </p:spPr>
        <p:txBody>
          <a:bodyPr>
            <a:normAutofit/>
          </a:bodyPr>
          <a:lstStyle/>
          <a:p>
            <a:r>
              <a:rPr lang="en-GB" dirty="0">
                <a:latin typeface="Candara" panose="020E0502030303020204" pitchFamily="34" charset="0"/>
              </a:rPr>
              <a:t>So, climate change is a smallish problem with a simple solution</a:t>
            </a:r>
          </a:p>
          <a:p>
            <a:endParaRPr lang="en-GB" dirty="0">
              <a:latin typeface="Candara" panose="020E0502030303020204" pitchFamily="34" charset="0"/>
            </a:endParaRPr>
          </a:p>
          <a:p>
            <a:r>
              <a:rPr lang="en-GB" dirty="0">
                <a:latin typeface="Candara" panose="020E0502030303020204" pitchFamily="34" charset="0"/>
              </a:rPr>
              <a:t>What is all the fuss about?</a:t>
            </a:r>
          </a:p>
          <a:p>
            <a:r>
              <a:rPr lang="en-GB" dirty="0">
                <a:latin typeface="Candara" panose="020E0502030303020204" pitchFamily="34" charset="0"/>
              </a:rPr>
              <a:t>Partly, greenhouse gas emission reduction is a global public good</a:t>
            </a:r>
          </a:p>
          <a:p>
            <a:r>
              <a:rPr lang="en-GB" dirty="0">
                <a:latin typeface="Candara" panose="020E0502030303020204" pitchFamily="34" charset="0"/>
              </a:rPr>
              <a:t>Partly, climate policy is a wicked problem</a:t>
            </a:r>
          </a:p>
          <a:p>
            <a:r>
              <a:rPr lang="en-GB" b="1" dirty="0">
                <a:latin typeface="Candara" panose="020E0502030303020204" pitchFamily="34" charset="0"/>
              </a:rPr>
              <a:t>Partly, the politics is in a bad equilibrium, with unrealistic expectations and a focus on anything but emission reduction</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A7C1BCBF-EECF-471B-A084-6D8C109C3F9E}"/>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2AEC8D24-B2C8-4FCC-A3AC-68B91A7D0F3D}"/>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0437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The role of science</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268778" cy="5468070"/>
          </a:xfrm>
        </p:spPr>
        <p:txBody>
          <a:bodyPr>
            <a:noAutofit/>
          </a:bodyPr>
          <a:lstStyle/>
          <a:p>
            <a:r>
              <a:rPr lang="en-GB" sz="2800" dirty="0">
                <a:latin typeface="Candara" panose="020E0502030303020204" pitchFamily="34" charset="0"/>
              </a:rPr>
              <a:t>Church offered a theory of how the world works, and how to behave</a:t>
            </a:r>
          </a:p>
          <a:p>
            <a:r>
              <a:rPr lang="en-GB" sz="2800" dirty="0">
                <a:latin typeface="Candara" panose="020E0502030303020204" pitchFamily="34" charset="0"/>
              </a:rPr>
              <a:t>The Enlightenment separated “what if” from “what to do”</a:t>
            </a:r>
          </a:p>
          <a:p>
            <a:r>
              <a:rPr lang="de-DE" sz="2800" dirty="0">
                <a:latin typeface="Candara" panose="020E0502030303020204" pitchFamily="34" charset="0"/>
              </a:rPr>
              <a:t>Science is now so vast and complex that we accept arguments based on authority </a:t>
            </a:r>
            <a:r>
              <a:rPr lang="de-DE" sz="2800" i="1" dirty="0">
                <a:latin typeface="Candara" panose="020E0502030303020204" pitchFamily="34" charset="0"/>
              </a:rPr>
              <a:t>in a discipline</a:t>
            </a:r>
            <a:endParaRPr lang="en-GB" sz="2800" i="1" dirty="0">
              <a:latin typeface="Candara" panose="020E0502030303020204" pitchFamily="34"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3" name="Picture 2">
            <a:extLst>
              <a:ext uri="{FF2B5EF4-FFF2-40B4-BE49-F238E27FC236}">
                <a16:creationId xmlns:a16="http://schemas.microsoft.com/office/drawing/2014/main" id="{05749CD3-72AF-4FCB-8EC4-46C706683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0"/>
            <a:ext cx="9144000" cy="1965420"/>
          </a:xfrm>
          <a:prstGeom prst="rect">
            <a:avLst/>
          </a:prstGeom>
        </p:spPr>
      </p:pic>
      <p:pic>
        <p:nvPicPr>
          <p:cNvPr id="6" name="Picture 5" descr="University-of-Sussex-logo.jpg">
            <a:extLst>
              <a:ext uri="{FF2B5EF4-FFF2-40B4-BE49-F238E27FC236}">
                <a16:creationId xmlns:a16="http://schemas.microsoft.com/office/drawing/2014/main" id="{CDAB4907-E601-4CB7-8963-C0BFC540D3C1}"/>
              </a:ext>
            </a:extLst>
          </p:cNvPr>
          <p:cNvPicPr>
            <a:picLocks noChangeAspect="1"/>
          </p:cNvPicPr>
          <p:nvPr/>
        </p:nvPicPr>
        <p:blipFill>
          <a:blip r:embed="rId4" cstate="print"/>
          <a:stretch>
            <a:fillRect/>
          </a:stretch>
        </p:blipFill>
        <p:spPr>
          <a:xfrm>
            <a:off x="7543482" y="6245524"/>
            <a:ext cx="884526" cy="514350"/>
          </a:xfrm>
          <a:prstGeom prst="rect">
            <a:avLst/>
          </a:prstGeom>
        </p:spPr>
      </p:pic>
      <p:graphicFrame>
        <p:nvGraphicFramePr>
          <p:cNvPr id="7" name="Object 6">
            <a:extLst>
              <a:ext uri="{FF2B5EF4-FFF2-40B4-BE49-F238E27FC236}">
                <a16:creationId xmlns:a16="http://schemas.microsoft.com/office/drawing/2014/main" id="{AF57882F-8ED9-4081-84CD-F8C63FF745F3}"/>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5" imgW="3236976" imgH="3297936" progId="Word.Picture.8">
                  <p:embed/>
                </p:oleObj>
              </mc:Choice>
              <mc:Fallback>
                <p:oleObj r:id="rId5" imgW="3236976" imgH="3297936" progId="Word.Picture.8">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795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EDC704-E8C3-4506-841D-4B6B8554D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292"/>
            <a:ext cx="8869639" cy="6848708"/>
          </a:xfrm>
          <a:prstGeom prst="rect">
            <a:avLst/>
          </a:prstGeom>
        </p:spPr>
      </p:pic>
    </p:spTree>
    <p:extLst>
      <p:ext uri="{BB962C8B-B14F-4D97-AF65-F5344CB8AC3E}">
        <p14:creationId xmlns:p14="http://schemas.microsoft.com/office/powerpoint/2010/main" val="1451116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C5066-F383-44A0-904E-ECAED3CDE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34100" cy="4657725"/>
          </a:xfrm>
          <a:prstGeom prst="rect">
            <a:avLst/>
          </a:prstGeom>
        </p:spPr>
      </p:pic>
      <p:pic>
        <p:nvPicPr>
          <p:cNvPr id="5" name="Picture 4">
            <a:extLst>
              <a:ext uri="{FF2B5EF4-FFF2-40B4-BE49-F238E27FC236}">
                <a16:creationId xmlns:a16="http://schemas.microsoft.com/office/drawing/2014/main" id="{DE83D531-ED46-4306-A615-3F08B8B67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298" y="3759355"/>
            <a:ext cx="5508702" cy="3098645"/>
          </a:xfrm>
          <a:prstGeom prst="rect">
            <a:avLst/>
          </a:prstGeom>
        </p:spPr>
      </p:pic>
    </p:spTree>
    <p:extLst>
      <p:ext uri="{BB962C8B-B14F-4D97-AF65-F5344CB8AC3E}">
        <p14:creationId xmlns:p14="http://schemas.microsoft.com/office/powerpoint/2010/main" val="281779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Players and incentives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268778" cy="5468070"/>
          </a:xfrm>
        </p:spPr>
        <p:txBody>
          <a:bodyPr>
            <a:noAutofit/>
          </a:bodyPr>
          <a:lstStyle/>
          <a:p>
            <a:r>
              <a:rPr lang="en-GB" sz="2800" dirty="0">
                <a:latin typeface="Candara" panose="020E0502030303020204" pitchFamily="34" charset="0"/>
              </a:rPr>
              <a:t>Church offered a theory of how the world works, and how to behave</a:t>
            </a:r>
          </a:p>
          <a:p>
            <a:r>
              <a:rPr lang="en-GB" sz="2800" dirty="0">
                <a:latin typeface="Candara" panose="020E0502030303020204" pitchFamily="34" charset="0"/>
              </a:rPr>
              <a:t>The Enlightenment separated “what if” from “what to do”</a:t>
            </a:r>
          </a:p>
          <a:p>
            <a:r>
              <a:rPr lang="de-DE" sz="2800" dirty="0">
                <a:latin typeface="Candara" panose="020E0502030303020204" pitchFamily="34" charset="0"/>
              </a:rPr>
              <a:t>Science is now so vast and complex that we accept arguments based on authority in a discipline</a:t>
            </a:r>
          </a:p>
          <a:p>
            <a:pPr>
              <a:lnSpc>
                <a:spcPct val="90000"/>
              </a:lnSpc>
            </a:pPr>
            <a:r>
              <a:rPr lang="de-DE" sz="2800" dirty="0">
                <a:latin typeface="Candara" panose="020E0502030303020204" pitchFamily="34" charset="0"/>
              </a:rPr>
              <a:t>Facts and morals derive from different authorities</a:t>
            </a:r>
          </a:p>
          <a:p>
            <a:pPr>
              <a:lnSpc>
                <a:spcPct val="90000"/>
              </a:lnSpc>
            </a:pPr>
            <a:r>
              <a:rPr lang="de-DE" sz="2800" dirty="0">
                <a:latin typeface="Candara" panose="020E0502030303020204" pitchFamily="34" charset="0"/>
              </a:rPr>
              <a:t>Some find that confusing, and attach moral authority to science</a:t>
            </a:r>
          </a:p>
          <a:p>
            <a:pPr>
              <a:lnSpc>
                <a:spcPct val="90000"/>
              </a:lnSpc>
            </a:pPr>
            <a:r>
              <a:rPr lang="de-DE" sz="2800" dirty="0">
                <a:latin typeface="Candara" panose="020E0502030303020204" pitchFamily="34" charset="0"/>
              </a:rPr>
              <a:t>Some academics enjoy that status</a:t>
            </a:r>
          </a:p>
          <a:p>
            <a:pPr>
              <a:lnSpc>
                <a:spcPct val="90000"/>
              </a:lnSpc>
            </a:pPr>
            <a:r>
              <a:rPr lang="en-GB" sz="2800" dirty="0">
                <a:latin typeface="Candara" panose="020E0502030303020204" pitchFamily="34" charset="0"/>
              </a:rPr>
              <a:t>Some argue that because we’re smarter, we’re also better, wiser</a:t>
            </a: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DD7550B7-7C12-4C6D-B45F-4BA974D983A9}"/>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E664D00E-7A05-401E-B1A2-EC020620A59E}"/>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434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Fallacies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203243" y="568713"/>
            <a:ext cx="2248978" cy="5054001"/>
          </a:xfrm>
        </p:spPr>
        <p:txBody>
          <a:bodyPr>
            <a:normAutofit/>
          </a:bodyPr>
          <a:lstStyle/>
          <a:p>
            <a:r>
              <a:rPr lang="en-GB" sz="2800" dirty="0">
                <a:latin typeface="Candara" panose="020E0502030303020204" pitchFamily="34" charset="0"/>
              </a:rPr>
              <a:t>Climate policy is often phrased as a scientific imperative</a:t>
            </a: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4" name="Picture 3">
            <a:extLst>
              <a:ext uri="{FF2B5EF4-FFF2-40B4-BE49-F238E27FC236}">
                <a16:creationId xmlns:a16="http://schemas.microsoft.com/office/drawing/2014/main" id="{4BCD80E5-5EC5-41A4-BCA8-E72AA9DB4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886263"/>
            <a:ext cx="5859967" cy="597173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7631291-99B1-4231-B854-A7165B570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934" y="4904416"/>
            <a:ext cx="6565066" cy="157258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CCF144A-FC6A-4008-8181-4419F0366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494" y="3559085"/>
            <a:ext cx="6445322" cy="138369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C8FFDF1-F34B-4428-BB05-FAE74AFBFC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3927" y="2133600"/>
            <a:ext cx="6445322" cy="1439425"/>
          </a:xfrm>
          <a:prstGeom prst="rect">
            <a:avLst/>
          </a:prstGeom>
        </p:spPr>
      </p:pic>
      <p:pic>
        <p:nvPicPr>
          <p:cNvPr id="10" name="Picture 9">
            <a:extLst>
              <a:ext uri="{FF2B5EF4-FFF2-40B4-BE49-F238E27FC236}">
                <a16:creationId xmlns:a16="http://schemas.microsoft.com/office/drawing/2014/main" id="{B912F290-CCF5-4529-BCFC-C297D812C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8933" y="1371600"/>
            <a:ext cx="6522998" cy="805196"/>
          </a:xfrm>
          <a:prstGeom prst="rect">
            <a:avLst/>
          </a:prstGeom>
        </p:spPr>
      </p:pic>
      <p:pic>
        <p:nvPicPr>
          <p:cNvPr id="12" name="Picture 11" descr="A picture containing knife&#10;&#10;Description automatically generated">
            <a:extLst>
              <a:ext uri="{FF2B5EF4-FFF2-40B4-BE49-F238E27FC236}">
                <a16:creationId xmlns:a16="http://schemas.microsoft.com/office/drawing/2014/main" id="{6309A74A-53C7-495C-98E9-E6286E355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8934" y="381000"/>
            <a:ext cx="6522997" cy="1029467"/>
          </a:xfrm>
          <a:prstGeom prst="rect">
            <a:avLst/>
          </a:prstGeom>
        </p:spPr>
      </p:pic>
    </p:spTree>
    <p:extLst>
      <p:ext uri="{BB962C8B-B14F-4D97-AF65-F5344CB8AC3E}">
        <p14:creationId xmlns:p14="http://schemas.microsoft.com/office/powerpoint/2010/main" val="2339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C5409-2DAE-417D-AB82-DCFBB892C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855"/>
            <a:ext cx="9132723" cy="6071755"/>
          </a:xfrm>
          <a:prstGeom prst="rect">
            <a:avLst/>
          </a:prstGeom>
        </p:spPr>
      </p:pic>
    </p:spTree>
    <p:extLst>
      <p:ext uri="{BB962C8B-B14F-4D97-AF65-F5344CB8AC3E}">
        <p14:creationId xmlns:p14="http://schemas.microsoft.com/office/powerpoint/2010/main" val="48056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7ACD65-4EF6-4F60-A089-6EF89A41D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12000"/>
          </a:xfrm>
          <a:prstGeom prst="rect">
            <a:avLst/>
          </a:prstGeom>
        </p:spPr>
      </p:pic>
      <p:sp>
        <p:nvSpPr>
          <p:cNvPr id="5" name="TextBox 4"/>
          <p:cNvSpPr txBox="1"/>
          <p:nvPr/>
        </p:nvSpPr>
        <p:spPr>
          <a:xfrm>
            <a:off x="7770804" y="6519446"/>
            <a:ext cx="1373196" cy="338554"/>
          </a:xfrm>
          <a:prstGeom prst="rect">
            <a:avLst/>
          </a:prstGeom>
          <a:noFill/>
        </p:spPr>
        <p:txBody>
          <a:bodyPr wrap="none" rtlCol="0">
            <a:spAutoFit/>
          </a:bodyPr>
          <a:lstStyle/>
          <a:p>
            <a:r>
              <a:rPr lang="en-GB" sz="1600" dirty="0">
                <a:latin typeface="Candara" panose="020E0502030303020204" pitchFamily="34" charset="0"/>
              </a:rPr>
              <a:t>Tol </a:t>
            </a:r>
            <a:r>
              <a:rPr lang="en-GB" sz="1600" i="1" dirty="0">
                <a:latin typeface="Candara" panose="020E0502030303020204" pitchFamily="34" charset="0"/>
              </a:rPr>
              <a:t>REEP</a:t>
            </a:r>
            <a:r>
              <a:rPr lang="en-GB" sz="1600" dirty="0">
                <a:latin typeface="Candara" panose="020E0502030303020204" pitchFamily="34" charset="0"/>
              </a:rPr>
              <a:t> 2019</a:t>
            </a:r>
          </a:p>
        </p:txBody>
      </p:sp>
      <p:sp>
        <p:nvSpPr>
          <p:cNvPr id="7" name="TextBox 6"/>
          <p:cNvSpPr txBox="1"/>
          <p:nvPr/>
        </p:nvSpPr>
        <p:spPr>
          <a:xfrm>
            <a:off x="1981200" y="0"/>
            <a:ext cx="2476960" cy="830997"/>
          </a:xfrm>
          <a:prstGeom prst="rect">
            <a:avLst/>
          </a:prstGeom>
          <a:noFill/>
        </p:spPr>
        <p:txBody>
          <a:bodyPr wrap="none" rtlCol="0">
            <a:spAutoFit/>
          </a:bodyPr>
          <a:lstStyle/>
          <a:p>
            <a:r>
              <a:rPr lang="en-GB" dirty="0">
                <a:latin typeface="Candara" panose="020E0502030303020204" pitchFamily="34" charset="0"/>
              </a:rPr>
              <a:t>Initial effects net</a:t>
            </a:r>
          </a:p>
          <a:p>
            <a:r>
              <a:rPr lang="en-GB" dirty="0">
                <a:latin typeface="Candara" panose="020E0502030303020204" pitchFamily="34" charset="0"/>
              </a:rPr>
              <a:t>positive, but sunk</a:t>
            </a:r>
          </a:p>
        </p:txBody>
      </p:sp>
      <p:sp>
        <p:nvSpPr>
          <p:cNvPr id="8" name="TextBox 7"/>
          <p:cNvSpPr txBox="1"/>
          <p:nvPr/>
        </p:nvSpPr>
        <p:spPr>
          <a:xfrm>
            <a:off x="6081815" y="2590501"/>
            <a:ext cx="3029997" cy="830997"/>
          </a:xfrm>
          <a:prstGeom prst="rect">
            <a:avLst/>
          </a:prstGeom>
          <a:noFill/>
        </p:spPr>
        <p:txBody>
          <a:bodyPr wrap="none" rtlCol="0">
            <a:spAutoFit/>
          </a:bodyPr>
          <a:lstStyle/>
          <a:p>
            <a:r>
              <a:rPr lang="en-GB" dirty="0">
                <a:latin typeface="Candara" panose="020E0502030303020204" pitchFamily="34" charset="0"/>
              </a:rPr>
              <a:t>More pronounced</a:t>
            </a:r>
          </a:p>
          <a:p>
            <a:r>
              <a:rPr lang="en-GB" dirty="0">
                <a:latin typeface="Candara" panose="020E0502030303020204" pitchFamily="34" charset="0"/>
              </a:rPr>
              <a:t>warming net negative</a:t>
            </a:r>
          </a:p>
        </p:txBody>
      </p:sp>
      <p:sp>
        <p:nvSpPr>
          <p:cNvPr id="9" name="TextBox 8"/>
          <p:cNvSpPr txBox="1"/>
          <p:nvPr/>
        </p:nvSpPr>
        <p:spPr>
          <a:xfrm>
            <a:off x="1998785" y="2895600"/>
            <a:ext cx="3248005" cy="1200329"/>
          </a:xfrm>
          <a:prstGeom prst="rect">
            <a:avLst/>
          </a:prstGeom>
          <a:noFill/>
        </p:spPr>
        <p:txBody>
          <a:bodyPr wrap="none" rtlCol="0">
            <a:spAutoFit/>
          </a:bodyPr>
          <a:lstStyle/>
          <a:p>
            <a:r>
              <a:rPr lang="en-GB" dirty="0">
                <a:latin typeface="Candara" panose="020E0502030303020204" pitchFamily="34" charset="0"/>
              </a:rPr>
              <a:t>Rough agreement on</a:t>
            </a:r>
          </a:p>
          <a:p>
            <a:r>
              <a:rPr lang="en-GB" dirty="0">
                <a:latin typeface="Candara" panose="020E0502030303020204" pitchFamily="34" charset="0"/>
              </a:rPr>
              <a:t>effect size, despite</a:t>
            </a:r>
          </a:p>
          <a:p>
            <a:r>
              <a:rPr lang="en-GB" dirty="0">
                <a:latin typeface="Candara" panose="020E0502030303020204" pitchFamily="34" charset="0"/>
              </a:rPr>
              <a:t>different methods used</a:t>
            </a:r>
          </a:p>
        </p:txBody>
      </p:sp>
      <p:cxnSp>
        <p:nvCxnSpPr>
          <p:cNvPr id="11" name="Straight Arrow Connector 10"/>
          <p:cNvCxnSpPr/>
          <p:nvPr/>
        </p:nvCxnSpPr>
        <p:spPr>
          <a:xfrm>
            <a:off x="6705600" y="1828800"/>
            <a:ext cx="0" cy="1828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705600" y="1066800"/>
            <a:ext cx="0" cy="762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21572" y="3819136"/>
            <a:ext cx="2574744" cy="830997"/>
          </a:xfrm>
          <a:prstGeom prst="rect">
            <a:avLst/>
          </a:prstGeom>
          <a:noFill/>
        </p:spPr>
        <p:txBody>
          <a:bodyPr wrap="none" rtlCol="0">
            <a:spAutoFit/>
          </a:bodyPr>
          <a:lstStyle/>
          <a:p>
            <a:r>
              <a:rPr lang="en-GB" dirty="0">
                <a:latin typeface="Candara" panose="020E0502030303020204" pitchFamily="34" charset="0"/>
              </a:rPr>
              <a:t>Large, asymmetric</a:t>
            </a:r>
          </a:p>
          <a:p>
            <a:r>
              <a:rPr lang="en-GB" dirty="0">
                <a:latin typeface="Candara" panose="020E0502030303020204" pitchFamily="34" charset="0"/>
              </a:rPr>
              <a:t>uncertainty</a:t>
            </a:r>
          </a:p>
        </p:txBody>
      </p:sp>
    </p:spTree>
    <p:extLst>
      <p:ext uri="{BB962C8B-B14F-4D97-AF65-F5344CB8AC3E}">
        <p14:creationId xmlns:p14="http://schemas.microsoft.com/office/powerpoint/2010/main" val="10292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Fallacies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2706178" cy="5054001"/>
          </a:xfrm>
        </p:spPr>
        <p:txBody>
          <a:bodyPr>
            <a:normAutofit/>
          </a:bodyPr>
          <a:lstStyle/>
          <a:p>
            <a:r>
              <a:rPr lang="en-GB" sz="2800" dirty="0">
                <a:latin typeface="Candara" panose="020E0502030303020204" pitchFamily="34" charset="0"/>
              </a:rPr>
              <a:t>Climate policy is often phrased as a scientific imperative</a:t>
            </a:r>
          </a:p>
          <a:p>
            <a:r>
              <a:rPr lang="en-GB" sz="2800" dirty="0">
                <a:latin typeface="Candara" panose="020E0502030303020204" pitchFamily="34" charset="0"/>
              </a:rPr>
              <a:t>This absolves politicians from the choices they make</a:t>
            </a:r>
          </a:p>
          <a:p>
            <a:pPr marL="0" indent="0">
              <a:buNone/>
            </a:pPr>
            <a:endParaRPr lang="en-GB" sz="2800"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4" name="Picture 3">
            <a:extLst>
              <a:ext uri="{FF2B5EF4-FFF2-40B4-BE49-F238E27FC236}">
                <a16:creationId xmlns:a16="http://schemas.microsoft.com/office/drawing/2014/main" id="{4BCD80E5-5EC5-41A4-BCA8-E72AA9DB4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886263"/>
            <a:ext cx="5859967" cy="5971737"/>
          </a:xfrm>
          <a:prstGeom prst="rect">
            <a:avLst/>
          </a:prstGeom>
        </p:spPr>
      </p:pic>
      <p:pic>
        <p:nvPicPr>
          <p:cNvPr id="6" name="Picture 5">
            <a:extLst>
              <a:ext uri="{FF2B5EF4-FFF2-40B4-BE49-F238E27FC236}">
                <a16:creationId xmlns:a16="http://schemas.microsoft.com/office/drawing/2014/main" id="{F72C53EB-3B7C-43F2-ADFB-7CD991FED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511" y="-76200"/>
            <a:ext cx="7212346" cy="1712803"/>
          </a:xfrm>
          <a:prstGeom prst="rect">
            <a:avLst/>
          </a:prstGeom>
        </p:spPr>
      </p:pic>
    </p:spTree>
    <p:extLst>
      <p:ext uri="{BB962C8B-B14F-4D97-AF65-F5344CB8AC3E}">
        <p14:creationId xmlns:p14="http://schemas.microsoft.com/office/powerpoint/2010/main" val="18350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Players and incentives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054001"/>
          </a:xfrm>
        </p:spPr>
        <p:txBody>
          <a:bodyPr>
            <a:normAutofit/>
          </a:bodyPr>
          <a:lstStyle/>
          <a:p>
            <a:r>
              <a:rPr lang="en-GB" sz="2800" dirty="0">
                <a:latin typeface="Candara" panose="020E0502030303020204" pitchFamily="34" charset="0"/>
              </a:rPr>
              <a:t>A carbon tax is an excise on energy and food. We already have such excises, so a small team in the Treasury is enough for climate policy</a:t>
            </a:r>
          </a:p>
          <a:p>
            <a:r>
              <a:rPr lang="en-GB" sz="2800" dirty="0">
                <a:latin typeface="Candara" panose="020E0502030303020204" pitchFamily="34" charset="0"/>
              </a:rPr>
              <a:t>Instead, we have observed a rapid expansion of the number of civil servants working on a rapidly expanding climate bureaucracy</a:t>
            </a: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6097B40C-9076-48A5-A5FC-37A6DF0E8208}"/>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9CDD9783-EFDE-46B1-8DF6-58F295A6906F}"/>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40404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4" name="Picture 3">
            <a:extLst>
              <a:ext uri="{FF2B5EF4-FFF2-40B4-BE49-F238E27FC236}">
                <a16:creationId xmlns:a16="http://schemas.microsoft.com/office/drawing/2014/main" id="{B0AFE096-472C-4BA9-919E-A963E49E2D56}"/>
              </a:ext>
            </a:extLst>
          </p:cNvPr>
          <p:cNvPicPr>
            <a:picLocks noChangeAspect="1"/>
          </p:cNvPicPr>
          <p:nvPr/>
        </p:nvPicPr>
        <p:blipFill>
          <a:blip r:embed="rId3"/>
          <a:stretch>
            <a:fillRect/>
          </a:stretch>
        </p:blipFill>
        <p:spPr>
          <a:xfrm>
            <a:off x="0" y="0"/>
            <a:ext cx="9144000" cy="5973580"/>
          </a:xfrm>
          <a:prstGeom prst="rect">
            <a:avLst/>
          </a:prstGeom>
        </p:spPr>
      </p:pic>
    </p:spTree>
    <p:extLst>
      <p:ext uri="{BB962C8B-B14F-4D97-AF65-F5344CB8AC3E}">
        <p14:creationId xmlns:p14="http://schemas.microsoft.com/office/powerpoint/2010/main" val="366312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60D994-C2DD-4A5F-97C8-26E26C01F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1" y="3429000"/>
            <a:ext cx="4368487" cy="2914835"/>
          </a:xfrm>
          <a:prstGeom prst="rect">
            <a:avLst/>
          </a:prstGeom>
        </p:spPr>
      </p:pic>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Players and incentives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054001"/>
          </a:xfrm>
        </p:spPr>
        <p:txBody>
          <a:bodyPr>
            <a:normAutofit/>
          </a:bodyPr>
          <a:lstStyle/>
          <a:p>
            <a:r>
              <a:rPr lang="en-GB" sz="2800" dirty="0">
                <a:latin typeface="Candara" panose="020E0502030303020204" pitchFamily="34" charset="0"/>
              </a:rPr>
              <a:t>Climate change is a discourse of fear: Emissions are sin, climate change a final reckoning</a:t>
            </a:r>
          </a:p>
          <a:p>
            <a:r>
              <a:rPr lang="en-GB" sz="2800" dirty="0">
                <a:latin typeface="Candara" panose="020E0502030303020204" pitchFamily="34" charset="0"/>
              </a:rPr>
              <a:t>Environmentalists, like priests, offer redemption, moral superiority, a tribe to belong to</a:t>
            </a:r>
          </a:p>
          <a:p>
            <a:r>
              <a:rPr lang="en-GB" sz="2800" dirty="0">
                <a:latin typeface="Candara" panose="020E0502030303020204" pitchFamily="34" charset="0"/>
              </a:rPr>
              <a:t>Tithes offer income and influence</a:t>
            </a: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3" name="Picture 2">
            <a:extLst>
              <a:ext uri="{FF2B5EF4-FFF2-40B4-BE49-F238E27FC236}">
                <a16:creationId xmlns:a16="http://schemas.microsoft.com/office/drawing/2014/main" id="{39325F2E-FB24-4BEC-ADB6-2CB0A63F5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116" y="3269498"/>
            <a:ext cx="2756884" cy="3595936"/>
          </a:xfrm>
          <a:prstGeom prst="rect">
            <a:avLst/>
          </a:prstGeom>
        </p:spPr>
      </p:pic>
      <p:pic>
        <p:nvPicPr>
          <p:cNvPr id="5" name="Picture 4">
            <a:extLst>
              <a:ext uri="{FF2B5EF4-FFF2-40B4-BE49-F238E27FC236}">
                <a16:creationId xmlns:a16="http://schemas.microsoft.com/office/drawing/2014/main" id="{A9255B2B-AF0F-4FE7-9237-594AD84BE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69498"/>
            <a:ext cx="2570480" cy="3595936"/>
          </a:xfrm>
          <a:prstGeom prst="rect">
            <a:avLst/>
          </a:prstGeom>
        </p:spPr>
      </p:pic>
    </p:spTree>
    <p:extLst>
      <p:ext uri="{BB962C8B-B14F-4D97-AF65-F5344CB8AC3E}">
        <p14:creationId xmlns:p14="http://schemas.microsoft.com/office/powerpoint/2010/main" val="2152919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Players and incentives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5552650" cy="5054001"/>
          </a:xfrm>
        </p:spPr>
        <p:txBody>
          <a:bodyPr>
            <a:normAutofit/>
          </a:bodyPr>
          <a:lstStyle/>
          <a:p>
            <a:r>
              <a:rPr lang="en-GB" sz="2800" dirty="0">
                <a:latin typeface="Candara" panose="020E0502030303020204" pitchFamily="34" charset="0"/>
              </a:rPr>
              <a:t>Climate change is a band-wagon for other good causes</a:t>
            </a: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pic>
        <p:nvPicPr>
          <p:cNvPr id="5" name="Picture 4">
            <a:extLst>
              <a:ext uri="{FF2B5EF4-FFF2-40B4-BE49-F238E27FC236}">
                <a16:creationId xmlns:a16="http://schemas.microsoft.com/office/drawing/2014/main" id="{6A4EF8B9-2529-4060-9DD1-7A6A43D95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90600"/>
            <a:ext cx="3074278" cy="3074278"/>
          </a:xfrm>
          <a:prstGeom prst="rect">
            <a:avLst/>
          </a:prstGeom>
        </p:spPr>
      </p:pic>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3" name="Picture 2">
            <a:extLst>
              <a:ext uri="{FF2B5EF4-FFF2-40B4-BE49-F238E27FC236}">
                <a16:creationId xmlns:a16="http://schemas.microsoft.com/office/drawing/2014/main" id="{BBDA5C69-E4C4-4BBB-888E-15795BD7C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8" y="2057400"/>
            <a:ext cx="4572000" cy="3048000"/>
          </a:xfrm>
          <a:prstGeom prst="rect">
            <a:avLst/>
          </a:prstGeom>
        </p:spPr>
      </p:pic>
      <p:pic>
        <p:nvPicPr>
          <p:cNvPr id="7" name="Picture 6">
            <a:extLst>
              <a:ext uri="{FF2B5EF4-FFF2-40B4-BE49-F238E27FC236}">
                <a16:creationId xmlns:a16="http://schemas.microsoft.com/office/drawing/2014/main" id="{400C855C-FB72-47E5-92CA-94C9ADB093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7628" y="3736159"/>
            <a:ext cx="5552650" cy="3121841"/>
          </a:xfrm>
          <a:prstGeom prst="rect">
            <a:avLst/>
          </a:prstGeom>
        </p:spPr>
      </p:pic>
    </p:spTree>
    <p:extLst>
      <p:ext uri="{BB962C8B-B14F-4D97-AF65-F5344CB8AC3E}">
        <p14:creationId xmlns:p14="http://schemas.microsoft.com/office/powerpoint/2010/main" val="3065917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23812"/>
            <a:ext cx="4460718" cy="675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314" y="3634917"/>
            <a:ext cx="2211485" cy="3194367"/>
          </a:xfrm>
          <a:prstGeom prst="rect">
            <a:avLst/>
          </a:prstGeom>
        </p:spPr>
      </p:pic>
      <p:sp>
        <p:nvSpPr>
          <p:cNvPr id="6" name="TextBox 5"/>
          <p:cNvSpPr txBox="1"/>
          <p:nvPr/>
        </p:nvSpPr>
        <p:spPr>
          <a:xfrm>
            <a:off x="4536919" y="28872"/>
            <a:ext cx="4607082" cy="830997"/>
          </a:xfrm>
          <a:prstGeom prst="rect">
            <a:avLst/>
          </a:prstGeom>
          <a:noFill/>
        </p:spPr>
        <p:txBody>
          <a:bodyPr wrap="square" rtlCol="0">
            <a:spAutoFit/>
          </a:bodyPr>
          <a:lstStyle/>
          <a:p>
            <a:r>
              <a:rPr lang="en-GB" dirty="0">
                <a:latin typeface="Candara" panose="020E0502030303020204" pitchFamily="34" charset="0"/>
              </a:rPr>
              <a:t>“We are remaking the world economy” – Christiane </a:t>
            </a:r>
            <a:r>
              <a:rPr lang="en-GB" dirty="0" err="1">
                <a:latin typeface="Candara" panose="020E0502030303020204" pitchFamily="34" charset="0"/>
              </a:rPr>
              <a:t>Figueres</a:t>
            </a:r>
            <a:endParaRPr lang="en-GB" dirty="0">
              <a:latin typeface="Candara" panose="020E0502030303020204" pitchFamily="34" charset="0"/>
            </a:endParaRPr>
          </a:p>
        </p:txBody>
      </p:sp>
      <p:sp>
        <p:nvSpPr>
          <p:cNvPr id="7" name="TextBox 6"/>
          <p:cNvSpPr txBox="1"/>
          <p:nvPr/>
        </p:nvSpPr>
        <p:spPr>
          <a:xfrm>
            <a:off x="4536917" y="864929"/>
            <a:ext cx="4607083" cy="1200329"/>
          </a:xfrm>
          <a:prstGeom prst="rect">
            <a:avLst/>
          </a:prstGeom>
          <a:noFill/>
        </p:spPr>
        <p:txBody>
          <a:bodyPr wrap="square" rtlCol="0">
            <a:spAutoFit/>
          </a:bodyPr>
          <a:lstStyle/>
          <a:p>
            <a:r>
              <a:rPr lang="en-GB" dirty="0">
                <a:latin typeface="Candara" panose="020E0502030303020204" pitchFamily="34" charset="0"/>
              </a:rPr>
              <a:t>“Climate policy is redistributing the world’s wealth” – </a:t>
            </a:r>
            <a:r>
              <a:rPr lang="en-GB" dirty="0" err="1">
                <a:latin typeface="Candara" panose="020E0502030303020204" pitchFamily="34" charset="0"/>
              </a:rPr>
              <a:t>Ottmar</a:t>
            </a:r>
            <a:r>
              <a:rPr lang="en-GB" dirty="0">
                <a:latin typeface="Candara" panose="020E0502030303020204" pitchFamily="34" charset="0"/>
              </a:rPr>
              <a:t> </a:t>
            </a:r>
            <a:r>
              <a:rPr lang="en-GB" dirty="0" err="1">
                <a:latin typeface="Candara" panose="020E0502030303020204" pitchFamily="34" charset="0"/>
              </a:rPr>
              <a:t>Edenhofer</a:t>
            </a:r>
            <a:endParaRPr lang="en-GB" dirty="0">
              <a:latin typeface="Candara" panose="020E0502030303020204" pitchFamily="34" charset="0"/>
            </a:endParaRPr>
          </a:p>
        </p:txBody>
      </p:sp>
      <p:sp>
        <p:nvSpPr>
          <p:cNvPr id="8" name="Rectangle 7"/>
          <p:cNvSpPr/>
          <p:nvPr/>
        </p:nvSpPr>
        <p:spPr>
          <a:xfrm>
            <a:off x="4536916" y="2065258"/>
            <a:ext cx="4454684" cy="1569660"/>
          </a:xfrm>
          <a:prstGeom prst="rect">
            <a:avLst/>
          </a:prstGeom>
        </p:spPr>
        <p:txBody>
          <a:bodyPr wrap="square">
            <a:spAutoFit/>
          </a:bodyPr>
          <a:lstStyle/>
          <a:p>
            <a:r>
              <a:rPr lang="en-GB" dirty="0">
                <a:solidFill>
                  <a:srgbClr val="333333"/>
                </a:solidFill>
                <a:latin typeface="Candara" panose="020E0502030303020204" pitchFamily="34" charset="0"/>
              </a:rPr>
              <a:t>“fundamental reorientation and restructuring of national and international institutions” – Frank </a:t>
            </a:r>
            <a:r>
              <a:rPr lang="en-GB" dirty="0" err="1">
                <a:solidFill>
                  <a:srgbClr val="333333"/>
                </a:solidFill>
                <a:latin typeface="Candara" panose="020E0502030303020204" pitchFamily="34" charset="0"/>
              </a:rPr>
              <a:t>Biermann</a:t>
            </a:r>
            <a:endParaRPr lang="en-GB" dirty="0">
              <a:latin typeface="Candara" panose="020E0502030303020204" pitchFamily="34" charset="0"/>
            </a:endParaRPr>
          </a:p>
        </p:txBody>
      </p:sp>
      <p:pic>
        <p:nvPicPr>
          <p:cNvPr id="3" name="Picture 2">
            <a:extLst>
              <a:ext uri="{FF2B5EF4-FFF2-40B4-BE49-F238E27FC236}">
                <a16:creationId xmlns:a16="http://schemas.microsoft.com/office/drawing/2014/main" id="{470971E7-AAEB-4548-9B1E-4E6780CD5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 y="0"/>
            <a:ext cx="9164448" cy="3813717"/>
          </a:xfrm>
          <a:prstGeom prst="rect">
            <a:avLst/>
          </a:prstGeom>
        </p:spPr>
      </p:pic>
    </p:spTree>
    <p:extLst>
      <p:ext uri="{BB962C8B-B14F-4D97-AF65-F5344CB8AC3E}">
        <p14:creationId xmlns:p14="http://schemas.microsoft.com/office/powerpoint/2010/main" val="11030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Players and incentives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054001"/>
          </a:xfrm>
        </p:spPr>
        <p:txBody>
          <a:bodyPr>
            <a:normAutofit fontScale="92500" lnSpcReduction="20000"/>
          </a:bodyPr>
          <a:lstStyle/>
          <a:p>
            <a:r>
              <a:rPr lang="en-GB" dirty="0">
                <a:latin typeface="Candara" panose="020E0502030303020204" pitchFamily="34" charset="0"/>
              </a:rPr>
              <a:t>Climate policy is often phrased as a scientific imperative</a:t>
            </a:r>
          </a:p>
          <a:p>
            <a:r>
              <a:rPr lang="en-GB" dirty="0">
                <a:latin typeface="Candara" panose="020E0502030303020204" pitchFamily="34" charset="0"/>
              </a:rPr>
              <a:t>This is a categorical error, scientism</a:t>
            </a:r>
          </a:p>
          <a:p>
            <a:r>
              <a:rPr lang="en-GB" dirty="0">
                <a:latin typeface="Candara" panose="020E0502030303020204" pitchFamily="34" charset="0"/>
              </a:rPr>
              <a:t>You can’t explain that in a tweet or soundbite</a:t>
            </a:r>
          </a:p>
          <a:p>
            <a:r>
              <a:rPr lang="en-GB" dirty="0">
                <a:latin typeface="Candara" panose="020E0502030303020204" pitchFamily="34" charset="0"/>
              </a:rPr>
              <a:t>You can claim that climate science is uncertain, unsettled, or a hoax</a:t>
            </a:r>
          </a:p>
          <a:p>
            <a:r>
              <a:rPr lang="en-GB" dirty="0">
                <a:latin typeface="Candara" panose="020E0502030303020204" pitchFamily="34" charset="0"/>
              </a:rPr>
              <a:t>If you do not like taxes, or feminists, or development aid, or transfers of sovereignty, or trade barriers, or government regulation  -- your best bet is to attack climate science</a:t>
            </a:r>
          </a:p>
          <a:p>
            <a:r>
              <a:rPr lang="en-GB" dirty="0">
                <a:latin typeface="Candara" panose="020E0502030303020204" pitchFamily="34" charset="0"/>
              </a:rPr>
              <a:t>Climate science is far from perfect</a:t>
            </a: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A3D2DEC5-9380-4320-978F-A4DEE69994AA}"/>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AD23E3DB-6F3C-43B5-8120-FD7E01E65118}"/>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1732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Conclusion</a:t>
            </a:r>
          </a:p>
        </p:txBody>
      </p:sp>
      <p:sp>
        <p:nvSpPr>
          <p:cNvPr id="203779" name="Rectangle 3"/>
          <p:cNvSpPr>
            <a:spLocks noGrp="1" noChangeArrowheads="1"/>
          </p:cNvSpPr>
          <p:nvPr>
            <p:ph type="body" idx="1"/>
          </p:nvPr>
        </p:nvSpPr>
        <p:spPr>
          <a:xfrm>
            <a:off x="685800" y="1066800"/>
            <a:ext cx="7086600" cy="4114800"/>
          </a:xfrm>
        </p:spPr>
        <p:txBody>
          <a:bodyPr/>
          <a:lstStyle/>
          <a:p>
            <a:pPr>
              <a:lnSpc>
                <a:spcPct val="90000"/>
              </a:lnSpc>
            </a:pPr>
            <a:r>
              <a:rPr lang="de-DE" sz="2800" dirty="0">
                <a:latin typeface="Candara" panose="020E0502030303020204" pitchFamily="34" charset="0"/>
              </a:rPr>
              <a:t>Climate change is a simple problem with a simple solution</a:t>
            </a:r>
          </a:p>
          <a:p>
            <a:pPr>
              <a:lnSpc>
                <a:spcPct val="90000"/>
              </a:lnSpc>
            </a:pPr>
            <a:r>
              <a:rPr lang="de-DE" sz="2800" dirty="0">
                <a:latin typeface="Candara" panose="020E0502030303020204" pitchFamily="34" charset="0"/>
              </a:rPr>
              <a:t>Climate policy is stuck in exaggeration, polarisation, false promises</a:t>
            </a:r>
          </a:p>
          <a:p>
            <a:pPr marL="0" indent="0" eaLnBrk="1" hangingPunct="1">
              <a:lnSpc>
                <a:spcPct val="90000"/>
              </a:lnSpc>
              <a:buNone/>
            </a:pPr>
            <a:endParaRPr lang="en-GB" sz="1800" dirty="0">
              <a:latin typeface="Candara" panose="020E0502030303020204" pitchFamily="34" charset="0"/>
            </a:endParaRPr>
          </a:p>
        </p:txBody>
      </p:sp>
      <p:pic>
        <p:nvPicPr>
          <p:cNvPr id="6" name="Picture 5" descr="University-of-Sussex-logo.jpg"/>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7" name="Object 6"/>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743201"/>
            <a:ext cx="6857998" cy="4114799"/>
          </a:xfrm>
          <a:prstGeom prst="rect">
            <a:avLst/>
          </a:prstGeom>
        </p:spPr>
      </p:pic>
    </p:spTree>
    <p:extLst>
      <p:ext uri="{BB962C8B-B14F-4D97-AF65-F5344CB8AC3E}">
        <p14:creationId xmlns:p14="http://schemas.microsoft.com/office/powerpoint/2010/main" val="218018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3E113EC1-B835-467D-B10E-291531BDE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34" y="4271890"/>
            <a:ext cx="8262556" cy="2633619"/>
          </a:xfrm>
          <a:prstGeom prst="rect">
            <a:avLst/>
          </a:prstGeom>
        </p:spPr>
      </p:pic>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Fallacies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117326" y="901999"/>
            <a:ext cx="3200400" cy="5054001"/>
          </a:xfrm>
        </p:spPr>
        <p:txBody>
          <a:bodyPr>
            <a:normAutofit/>
          </a:bodyPr>
          <a:lstStyle/>
          <a:p>
            <a:r>
              <a:rPr lang="en-GB" sz="2800" dirty="0">
                <a:latin typeface="Candara" panose="020E0502030303020204" pitchFamily="34" charset="0"/>
              </a:rPr>
              <a:t>Climate change is often called unprecedented in a call for action</a:t>
            </a:r>
          </a:p>
          <a:p>
            <a:r>
              <a:rPr lang="en-GB" sz="2800" dirty="0">
                <a:latin typeface="Candara" panose="020E0502030303020204" pitchFamily="34" charset="0"/>
              </a:rPr>
              <a:t>Is-ought, naturalistic fallacy</a:t>
            </a: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3" name="Picture 2">
            <a:extLst>
              <a:ext uri="{FF2B5EF4-FFF2-40B4-BE49-F238E27FC236}">
                <a16:creationId xmlns:a16="http://schemas.microsoft.com/office/drawing/2014/main" id="{FB61861E-D0E9-4F3E-BC72-F776F5BB8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0454" y="1003574"/>
            <a:ext cx="5788095" cy="3568426"/>
          </a:xfrm>
          <a:prstGeom prst="rect">
            <a:avLst/>
          </a:prstGeom>
        </p:spPr>
      </p:pic>
      <p:pic>
        <p:nvPicPr>
          <p:cNvPr id="6" name="Picture 5">
            <a:extLst>
              <a:ext uri="{FF2B5EF4-FFF2-40B4-BE49-F238E27FC236}">
                <a16:creationId xmlns:a16="http://schemas.microsoft.com/office/drawing/2014/main" id="{D5B277A0-77A4-4483-9E2C-9A1C75885C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0452" y="1483545"/>
            <a:ext cx="5813548" cy="4103681"/>
          </a:xfrm>
          <a:prstGeom prst="rect">
            <a:avLst/>
          </a:prstGeom>
        </p:spPr>
      </p:pic>
      <p:pic>
        <p:nvPicPr>
          <p:cNvPr id="8" name="Picture 7">
            <a:extLst>
              <a:ext uri="{FF2B5EF4-FFF2-40B4-BE49-F238E27FC236}">
                <a16:creationId xmlns:a16="http://schemas.microsoft.com/office/drawing/2014/main" id="{7A64E257-3DF6-48DD-B048-5950972E7F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0453" y="2787787"/>
            <a:ext cx="5788095" cy="4085714"/>
          </a:xfrm>
          <a:prstGeom prst="rect">
            <a:avLst/>
          </a:prstGeom>
        </p:spPr>
      </p:pic>
      <p:pic>
        <p:nvPicPr>
          <p:cNvPr id="4" name="Picture 3">
            <a:extLst>
              <a:ext uri="{FF2B5EF4-FFF2-40B4-BE49-F238E27FC236}">
                <a16:creationId xmlns:a16="http://schemas.microsoft.com/office/drawing/2014/main" id="{9DE140C7-9267-4470-BF0C-D431C31F90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68845" y="4165768"/>
            <a:ext cx="1357906" cy="1357906"/>
          </a:xfrm>
          <a:prstGeom prst="rect">
            <a:avLst/>
          </a:prstGeom>
        </p:spPr>
      </p:pic>
      <p:pic>
        <p:nvPicPr>
          <p:cNvPr id="7" name="Picture 6">
            <a:extLst>
              <a:ext uri="{FF2B5EF4-FFF2-40B4-BE49-F238E27FC236}">
                <a16:creationId xmlns:a16="http://schemas.microsoft.com/office/drawing/2014/main" id="{AF4D8A63-270B-43DE-8D68-8C1571BC85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14" y="4165768"/>
            <a:ext cx="1711534" cy="2099482"/>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0596" y="5587226"/>
            <a:ext cx="1514404" cy="1177105"/>
          </a:xfrm>
          <a:prstGeom prst="rect">
            <a:avLst/>
          </a:prstGeom>
        </p:spPr>
      </p:pic>
    </p:spTree>
    <p:extLst>
      <p:ext uri="{BB962C8B-B14F-4D97-AF65-F5344CB8AC3E}">
        <p14:creationId xmlns:p14="http://schemas.microsoft.com/office/powerpoint/2010/main" val="5084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Paris Agreement</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230678"/>
          </a:xfrm>
        </p:spPr>
        <p:txBody>
          <a:bodyPr>
            <a:normAutofit/>
          </a:bodyPr>
          <a:lstStyle/>
          <a:p>
            <a:r>
              <a:rPr lang="en-GB" sz="2800" dirty="0">
                <a:latin typeface="Candara" panose="020E0502030303020204" pitchFamily="34" charset="0"/>
              </a:rPr>
              <a:t>14.3 The outcome of the global stocktake shall inform Parties in updating and enhancing, in a national determined manner, their actions […].</a:t>
            </a:r>
          </a:p>
          <a:p>
            <a:r>
              <a:rPr lang="en-GB" sz="2800" dirty="0">
                <a:latin typeface="Candara" panose="020E0502030303020204" pitchFamily="34" charset="0"/>
              </a:rPr>
              <a:t>15.1/2 […] compliance […] in a manner that is transparent, non-adversarial and non-punitive […]</a:t>
            </a:r>
          </a:p>
          <a:p>
            <a:r>
              <a:rPr lang="en-GB" sz="2800" dirty="0">
                <a:latin typeface="Candara" panose="020E0502030303020204" pitchFamily="34" charset="0"/>
              </a:rPr>
              <a:t>28.1 […] Party may withdraw from  this agreement</a:t>
            </a: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a:extLst>
              <a:ext uri="{FF2B5EF4-FFF2-40B4-BE49-F238E27FC236}">
                <a16:creationId xmlns:a16="http://schemas.microsoft.com/office/drawing/2014/main" id="{D2B7C050-6D37-4DF1-A3E2-1C77B5223F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3747" y="3733800"/>
            <a:ext cx="4520253" cy="3113809"/>
          </a:xfrm>
          <a:prstGeom prst="rect">
            <a:avLst/>
          </a:prstGeom>
        </p:spPr>
      </p:pic>
    </p:spTree>
    <p:extLst>
      <p:ext uri="{BB962C8B-B14F-4D97-AF65-F5344CB8AC3E}">
        <p14:creationId xmlns:p14="http://schemas.microsoft.com/office/powerpoint/2010/main" val="1708281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990600" y="76200"/>
            <a:ext cx="1866217" cy="461665"/>
          </a:xfrm>
          <a:prstGeom prst="rect">
            <a:avLst/>
          </a:prstGeom>
          <a:noFill/>
          <a:ln w="9525">
            <a:noFill/>
            <a:miter lim="800000"/>
            <a:headEnd/>
            <a:tailEnd/>
          </a:ln>
        </p:spPr>
        <p:txBody>
          <a:bodyPr wrap="none">
            <a:spAutoFit/>
          </a:bodyPr>
          <a:lstStyle/>
          <a:p>
            <a:pPr marL="457200" indent="-457200">
              <a:buFontTx/>
              <a:buAutoNum type="arabicPeriod"/>
            </a:pPr>
            <a:r>
              <a:rPr lang="en-GB" dirty="0">
                <a:latin typeface="Candara" panose="020E0502030303020204" pitchFamily="34" charset="0"/>
              </a:rPr>
              <a:t>Exposure</a:t>
            </a:r>
            <a:endParaRPr lang="en-US" dirty="0">
              <a:latin typeface="Candara" panose="020E0502030303020204" pitchFamily="34" charset="0"/>
            </a:endParaRPr>
          </a:p>
        </p:txBody>
      </p:sp>
      <p:pic>
        <p:nvPicPr>
          <p:cNvPr id="4" name="Picture 3">
            <a:extLst>
              <a:ext uri="{FF2B5EF4-FFF2-40B4-BE49-F238E27FC236}">
                <a16:creationId xmlns:a16="http://schemas.microsoft.com/office/drawing/2014/main" id="{BD9F6CC3-3AAD-41DB-8C31-77DF7B31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974160"/>
          </a:xfrm>
          <a:prstGeom prst="rect">
            <a:avLst/>
          </a:prstGeom>
        </p:spPr>
      </p:pic>
      <p:sp>
        <p:nvSpPr>
          <p:cNvPr id="7" name="TextBox 6"/>
          <p:cNvSpPr txBox="1"/>
          <p:nvPr/>
        </p:nvSpPr>
        <p:spPr>
          <a:xfrm>
            <a:off x="7770804" y="6519446"/>
            <a:ext cx="1373196" cy="338554"/>
          </a:xfrm>
          <a:prstGeom prst="rect">
            <a:avLst/>
          </a:prstGeom>
          <a:noFill/>
        </p:spPr>
        <p:txBody>
          <a:bodyPr wrap="none" rtlCol="0">
            <a:spAutoFit/>
          </a:bodyPr>
          <a:lstStyle/>
          <a:p>
            <a:r>
              <a:rPr lang="en-GB" sz="1600" dirty="0">
                <a:latin typeface="Candara" panose="020E0502030303020204" pitchFamily="34" charset="0"/>
              </a:rPr>
              <a:t>Tol </a:t>
            </a:r>
            <a:r>
              <a:rPr lang="en-GB" sz="1600" i="1" dirty="0">
                <a:latin typeface="Candara" panose="020E0502030303020204" pitchFamily="34" charset="0"/>
              </a:rPr>
              <a:t>REEP</a:t>
            </a:r>
            <a:r>
              <a:rPr lang="en-GB" sz="1600" dirty="0">
                <a:latin typeface="Candara" panose="020E0502030303020204" pitchFamily="34" charset="0"/>
              </a:rPr>
              <a:t> 2019</a:t>
            </a:r>
          </a:p>
        </p:txBody>
      </p:sp>
    </p:spTree>
    <p:extLst>
      <p:ext uri="{BB962C8B-B14F-4D97-AF65-F5344CB8AC3E}">
        <p14:creationId xmlns:p14="http://schemas.microsoft.com/office/powerpoint/2010/main" val="3037156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Paris Agreement</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570422" y="932730"/>
            <a:ext cx="8107752" cy="5054001"/>
          </a:xfrm>
        </p:spPr>
        <p:txBody>
          <a:bodyPr>
            <a:normAutofit/>
          </a:bodyPr>
          <a:lstStyle/>
          <a:p>
            <a:r>
              <a:rPr lang="en-GB" sz="2800" dirty="0">
                <a:latin typeface="Candara" panose="020E0502030303020204" pitchFamily="34" charset="0"/>
              </a:rPr>
              <a:t>2a </a:t>
            </a:r>
            <a:r>
              <a:rPr lang="en-US" sz="2800" dirty="0">
                <a:latin typeface="Candara" panose="020E0502030303020204" pitchFamily="34" charset="0"/>
              </a:rPr>
              <a:t>[h]old[…] the increase in the global average temperature to well below 2°C above pre-industrial levels and </a:t>
            </a:r>
            <a:r>
              <a:rPr lang="en-US" sz="2800" dirty="0" err="1">
                <a:latin typeface="Candara" panose="020E0502030303020204" pitchFamily="34" charset="0"/>
              </a:rPr>
              <a:t>pursu</a:t>
            </a:r>
            <a:r>
              <a:rPr lang="en-US" sz="2800" dirty="0">
                <a:latin typeface="Candara" panose="020E0502030303020204" pitchFamily="34" charset="0"/>
              </a:rPr>
              <a:t>[e] efforts to limit the temperature increase to 1.5°C above pre-industrial levels, recognizing that this would significantly reduce the risks and impacts of climate change</a:t>
            </a:r>
            <a:endParaRPr lang="en-GB" sz="2800" dirty="0">
              <a:latin typeface="Candara" panose="020E0502030303020204" pitchFamily="34" charset="0"/>
            </a:endParaRPr>
          </a:p>
          <a:p>
            <a:endParaRPr lang="en-GB" dirty="0">
              <a:latin typeface="Candara" panose="020E0502030303020204" pitchFamily="34" charset="0"/>
            </a:endParaRPr>
          </a:p>
          <a:p>
            <a:endParaRPr lang="en-GB" dirty="0">
              <a:latin typeface="Candara" panose="020E0502030303020204" pitchFamily="34" charset="0"/>
            </a:endParaRPr>
          </a:p>
          <a:p>
            <a:pPr>
              <a:lnSpc>
                <a:spcPct val="90000"/>
              </a:lnSpc>
              <a:buNone/>
            </a:pPr>
            <a:endParaRPr lang="en-GB" dirty="0">
              <a:latin typeface="Comic Sans MS" panose="030F0702030302020204" pitchFamily="66" charset="0"/>
            </a:endParaRP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5" name="Picture 4" descr="University-of-Sussex-logo.jpg">
            <a:extLst>
              <a:ext uri="{FF2B5EF4-FFF2-40B4-BE49-F238E27FC236}">
                <a16:creationId xmlns:a16="http://schemas.microsoft.com/office/drawing/2014/main" id="{D1CAD8A2-5C65-4705-9ED8-574AE273C7C8}"/>
              </a:ext>
            </a:extLst>
          </p:cNvPr>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6" name="Object 5">
            <a:extLst>
              <a:ext uri="{FF2B5EF4-FFF2-40B4-BE49-F238E27FC236}">
                <a16:creationId xmlns:a16="http://schemas.microsoft.com/office/drawing/2014/main" id="{FAF58006-0F99-4FEB-903E-2DC3449B729F}"/>
              </a:ext>
            </a:extLst>
          </p:cNvPr>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6" name="Object 5">
                        <a:extLst>
                          <a:ext uri="{FF2B5EF4-FFF2-40B4-BE49-F238E27FC236}">
                            <a16:creationId xmlns:a16="http://schemas.microsoft.com/office/drawing/2014/main" id="{FAF58006-0F99-4FEB-903E-2DC3449B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9072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FA4CD75-DDEE-4DFD-9CDD-3F05766E2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4407408"/>
          </a:xfrm>
          <a:prstGeom prst="rect">
            <a:avLst/>
          </a:prstGeom>
        </p:spPr>
      </p:pic>
    </p:spTree>
    <p:extLst>
      <p:ext uri="{BB962C8B-B14F-4D97-AF65-F5344CB8AC3E}">
        <p14:creationId xmlns:p14="http://schemas.microsoft.com/office/powerpoint/2010/main" val="1489265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82F3021-63A6-4CA7-B42E-9A2B715E1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4" y="6927"/>
            <a:ext cx="9175173" cy="6116782"/>
          </a:xfrm>
          <a:prstGeom prst="rect">
            <a:avLst/>
          </a:prstGeom>
        </p:spPr>
      </p:pic>
    </p:spTree>
    <p:extLst>
      <p:ext uri="{BB962C8B-B14F-4D97-AF65-F5344CB8AC3E}">
        <p14:creationId xmlns:p14="http://schemas.microsoft.com/office/powerpoint/2010/main" val="1403713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01F8012-907E-475C-905E-D33EEC03E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388885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3A3940-54FD-4202-A77F-52E6900A2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297"/>
            <a:ext cx="9144000" cy="4162903"/>
          </a:xfrm>
          <a:prstGeom prst="rect">
            <a:avLst/>
          </a:prstGeom>
        </p:spPr>
      </p:pic>
      <p:sp>
        <p:nvSpPr>
          <p:cNvPr id="6" name="TextBox 5">
            <a:extLst>
              <a:ext uri="{FF2B5EF4-FFF2-40B4-BE49-F238E27FC236}">
                <a16:creationId xmlns:a16="http://schemas.microsoft.com/office/drawing/2014/main" id="{2D24D60B-86B8-431D-9139-921BBFE3D0AF}"/>
              </a:ext>
            </a:extLst>
          </p:cNvPr>
          <p:cNvSpPr txBox="1"/>
          <p:nvPr/>
        </p:nvSpPr>
        <p:spPr>
          <a:xfrm>
            <a:off x="215679" y="4343400"/>
            <a:ext cx="8712642" cy="2123658"/>
          </a:xfrm>
          <a:prstGeom prst="rect">
            <a:avLst/>
          </a:prstGeom>
          <a:noFill/>
        </p:spPr>
        <p:txBody>
          <a:bodyPr wrap="none" rtlCol="0">
            <a:spAutoFit/>
          </a:bodyPr>
          <a:lstStyle/>
          <a:p>
            <a:r>
              <a:rPr lang="en-US" sz="2200" dirty="0">
                <a:latin typeface="Candara" panose="020E0502030303020204" pitchFamily="34" charset="0"/>
              </a:rPr>
              <a:t>Committed emissions from existing and proposed energy infrastructure</a:t>
            </a:r>
          </a:p>
          <a:p>
            <a:r>
              <a:rPr lang="en-US" sz="2200" dirty="0">
                <a:latin typeface="Candara" panose="020E0502030303020204" pitchFamily="34" charset="0"/>
              </a:rPr>
              <a:t>(about 846 </a:t>
            </a:r>
            <a:r>
              <a:rPr lang="en-US" sz="2200" dirty="0" err="1">
                <a:latin typeface="Candara" panose="020E0502030303020204" pitchFamily="34" charset="0"/>
              </a:rPr>
              <a:t>gigatonnes</a:t>
            </a:r>
            <a:r>
              <a:rPr lang="en-US" sz="2200" dirty="0">
                <a:latin typeface="Candara" panose="020E0502030303020204" pitchFamily="34" charset="0"/>
              </a:rPr>
              <a:t> CO</a:t>
            </a:r>
            <a:r>
              <a:rPr lang="en-US" sz="2200" baseline="-25000" dirty="0">
                <a:latin typeface="Candara" panose="020E0502030303020204" pitchFamily="34" charset="0"/>
              </a:rPr>
              <a:t>2</a:t>
            </a:r>
            <a:r>
              <a:rPr lang="en-US" sz="2200" dirty="0">
                <a:latin typeface="Candara" panose="020E0502030303020204" pitchFamily="34" charset="0"/>
              </a:rPr>
              <a:t>) thus represent more than the entire carbon</a:t>
            </a:r>
          </a:p>
          <a:p>
            <a:r>
              <a:rPr lang="en-US" sz="2200" dirty="0">
                <a:latin typeface="Candara" panose="020E0502030303020204" pitchFamily="34" charset="0"/>
              </a:rPr>
              <a:t>budget that remains if mean warming is to be limited to 1.5°C </a:t>
            </a:r>
          </a:p>
          <a:p>
            <a:r>
              <a:rPr lang="en-US" sz="2200" dirty="0">
                <a:latin typeface="Candara" panose="020E0502030303020204" pitchFamily="34" charset="0"/>
              </a:rPr>
              <a:t>with a probability of 66 to 50 per cent (420–580 </a:t>
            </a:r>
            <a:r>
              <a:rPr lang="en-US" sz="2200" dirty="0" err="1">
                <a:latin typeface="Candara" panose="020E0502030303020204" pitchFamily="34" charset="0"/>
              </a:rPr>
              <a:t>gigatonnes</a:t>
            </a:r>
            <a:r>
              <a:rPr lang="en-US" sz="2200" dirty="0">
                <a:latin typeface="Candara" panose="020E0502030303020204" pitchFamily="34" charset="0"/>
              </a:rPr>
              <a:t> CO</a:t>
            </a:r>
            <a:r>
              <a:rPr lang="en-US" sz="2200" baseline="-25000" dirty="0">
                <a:latin typeface="Candara" panose="020E0502030303020204" pitchFamily="34" charset="0"/>
              </a:rPr>
              <a:t>2</a:t>
            </a:r>
            <a:r>
              <a:rPr lang="en-US" sz="2200" dirty="0">
                <a:latin typeface="Candara" panose="020E0502030303020204" pitchFamily="34" charset="0"/>
              </a:rPr>
              <a:t>),</a:t>
            </a:r>
          </a:p>
          <a:p>
            <a:r>
              <a:rPr lang="en-US" sz="2200" dirty="0">
                <a:latin typeface="Candara" panose="020E0502030303020204" pitchFamily="34" charset="0"/>
              </a:rPr>
              <a:t>and perhaps two-thirds of the remaining carbon budget if mean</a:t>
            </a:r>
          </a:p>
          <a:p>
            <a:r>
              <a:rPr lang="en-US" sz="2200" dirty="0">
                <a:latin typeface="Candara" panose="020E0502030303020204" pitchFamily="34" charset="0"/>
              </a:rPr>
              <a:t>warming is to be limited to less than 2 °C (1,170–1,500 </a:t>
            </a:r>
            <a:r>
              <a:rPr lang="en-US" sz="2200" dirty="0" err="1">
                <a:latin typeface="Candara" panose="020E0502030303020204" pitchFamily="34" charset="0"/>
              </a:rPr>
              <a:t>gigatonnes</a:t>
            </a:r>
            <a:r>
              <a:rPr lang="en-US" sz="2200" dirty="0">
                <a:latin typeface="Candara" panose="020E0502030303020204" pitchFamily="34" charset="0"/>
              </a:rPr>
              <a:t> CO</a:t>
            </a:r>
            <a:r>
              <a:rPr lang="en-US" sz="2200" baseline="-25000" dirty="0">
                <a:latin typeface="Candara" panose="020E0502030303020204" pitchFamily="34" charset="0"/>
              </a:rPr>
              <a:t>2</a:t>
            </a:r>
            <a:r>
              <a:rPr lang="en-US" sz="2200" dirty="0">
                <a:latin typeface="Candara" panose="020E0502030303020204" pitchFamily="34" charset="0"/>
              </a:rPr>
              <a:t>).</a:t>
            </a:r>
            <a:endParaRPr lang="en-GB" sz="2200" dirty="0">
              <a:latin typeface="Candara" panose="020E0502030303020204" pitchFamily="34" charset="0"/>
            </a:endParaRPr>
          </a:p>
        </p:txBody>
      </p:sp>
    </p:spTree>
    <p:extLst>
      <p:ext uri="{BB962C8B-B14F-4D97-AF65-F5344CB8AC3E}">
        <p14:creationId xmlns:p14="http://schemas.microsoft.com/office/powerpoint/2010/main" val="3582722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540314"/>
          </a:xfrm>
          <a:prstGeom prst="rect">
            <a:avLst/>
          </a:prstGeom>
        </p:spPr>
      </p:pic>
    </p:spTree>
    <p:extLst>
      <p:ext uri="{BB962C8B-B14F-4D97-AF65-F5344CB8AC3E}">
        <p14:creationId xmlns:p14="http://schemas.microsoft.com/office/powerpoint/2010/main" val="2966812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War as an analogy</a:t>
            </a:r>
          </a:p>
        </p:txBody>
      </p:sp>
      <p:sp>
        <p:nvSpPr>
          <p:cNvPr id="203779" name="Rectangle 3"/>
          <p:cNvSpPr>
            <a:spLocks noGrp="1" noChangeArrowheads="1"/>
          </p:cNvSpPr>
          <p:nvPr>
            <p:ph type="body" idx="1"/>
          </p:nvPr>
        </p:nvSpPr>
        <p:spPr>
          <a:xfrm>
            <a:off x="685800" y="1066800"/>
            <a:ext cx="7086600" cy="4114800"/>
          </a:xfrm>
        </p:spPr>
        <p:txBody>
          <a:bodyPr/>
          <a:lstStyle/>
          <a:p>
            <a:pPr eaLnBrk="1" hangingPunct="1">
              <a:lnSpc>
                <a:spcPct val="90000"/>
              </a:lnSpc>
            </a:pPr>
            <a:r>
              <a:rPr lang="de-DE" sz="2800" dirty="0">
                <a:latin typeface="Candara" panose="020E0502030303020204" pitchFamily="34" charset="0"/>
              </a:rPr>
              <a:t>Mobilisation is useful for a short-term effort against an external enemy</a:t>
            </a:r>
          </a:p>
          <a:p>
            <a:pPr eaLnBrk="1" hangingPunct="1">
              <a:lnSpc>
                <a:spcPct val="90000"/>
              </a:lnSpc>
            </a:pPr>
            <a:r>
              <a:rPr lang="de-DE" sz="2800" dirty="0">
                <a:latin typeface="Candara" panose="020E0502030303020204" pitchFamily="34" charset="0"/>
              </a:rPr>
              <a:t>You should only declare a war if there is someone to sign a peace treaty with</a:t>
            </a:r>
          </a:p>
          <a:p>
            <a:pPr marL="0" indent="0" eaLnBrk="1" hangingPunct="1">
              <a:lnSpc>
                <a:spcPct val="90000"/>
              </a:lnSpc>
              <a:buNone/>
            </a:pPr>
            <a:endParaRPr lang="en-GB" sz="1800" dirty="0">
              <a:latin typeface="Candara" panose="020E0502030303020204" pitchFamily="34" charset="0"/>
            </a:endParaRPr>
          </a:p>
        </p:txBody>
      </p:sp>
      <p:pic>
        <p:nvPicPr>
          <p:cNvPr id="6" name="Picture 5" descr="University-of-Sussex-logo.jpg"/>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7" name="Object 6"/>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67681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785004" y="207191"/>
            <a:ext cx="7643004" cy="800100"/>
          </a:xfrm>
        </p:spPr>
        <p:txBody>
          <a:bodyPr>
            <a:normAutofit/>
          </a:bodyPr>
          <a:lstStyle/>
          <a:p>
            <a:pPr algn="ctr"/>
            <a:r>
              <a:rPr lang="de-DE" sz="3600" dirty="0">
                <a:latin typeface="Candara" panose="020E0502030303020204" pitchFamily="34" charset="0"/>
              </a:rPr>
              <a:t>Fallacies</a:t>
            </a:r>
            <a:endParaRPr lang="en-GB" sz="3600" dirty="0">
              <a:latin typeface="Candara" panose="020E0502030303020204" pitchFamily="34" charset="0"/>
            </a:endParaRPr>
          </a:p>
        </p:txBody>
      </p:sp>
      <p:sp>
        <p:nvSpPr>
          <p:cNvPr id="1016836" name="Rectangle 4"/>
          <p:cNvSpPr>
            <a:spLocks noGrp="1" noChangeArrowheads="1"/>
          </p:cNvSpPr>
          <p:nvPr>
            <p:ph idx="1"/>
          </p:nvPr>
        </p:nvSpPr>
        <p:spPr>
          <a:xfrm>
            <a:off x="228600" y="932730"/>
            <a:ext cx="4495800" cy="5054001"/>
          </a:xfrm>
        </p:spPr>
        <p:txBody>
          <a:bodyPr>
            <a:normAutofit/>
          </a:bodyPr>
          <a:lstStyle/>
          <a:p>
            <a:r>
              <a:rPr lang="en-GB" sz="2800" dirty="0">
                <a:latin typeface="Candara" panose="020E0502030303020204" pitchFamily="34" charset="0"/>
              </a:rPr>
              <a:t>Climate change is often presented as a consensus</a:t>
            </a:r>
          </a:p>
        </p:txBody>
      </p:sp>
      <p:sp>
        <p:nvSpPr>
          <p:cNvPr id="1016838" name="Rectangle 6"/>
          <p:cNvSpPr>
            <a:spLocks noChangeArrowheads="1"/>
          </p:cNvSpPr>
          <p:nvPr/>
        </p:nvSpPr>
        <p:spPr bwMode="auto">
          <a:xfrm>
            <a:off x="1143001" y="707209"/>
            <a:ext cx="184731" cy="300082"/>
          </a:xfrm>
          <a:prstGeom prst="rect">
            <a:avLst/>
          </a:prstGeom>
          <a:noFill/>
          <a:ln w="9525">
            <a:noFill/>
            <a:miter lim="800000"/>
            <a:headEnd/>
            <a:tailEnd/>
          </a:ln>
          <a:effectLst/>
        </p:spPr>
        <p:txBody>
          <a:bodyPr wrap="none" anchor="ctr">
            <a:spAutoFit/>
          </a:bodyPr>
          <a:lstStyle/>
          <a:p>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38200"/>
            <a:ext cx="4572000" cy="330517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551" y="3124200"/>
            <a:ext cx="4475249" cy="248294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4262155"/>
            <a:ext cx="4108739" cy="251964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209800"/>
            <a:ext cx="1755268" cy="4668398"/>
          </a:xfrm>
          <a:prstGeom prst="rect">
            <a:avLst/>
          </a:prstGeom>
        </p:spPr>
      </p:pic>
    </p:spTree>
    <p:extLst>
      <p:ext uri="{BB962C8B-B14F-4D97-AF65-F5344CB8AC3E}">
        <p14:creationId xmlns:p14="http://schemas.microsoft.com/office/powerpoint/2010/main" val="992678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5948362" y="31750"/>
            <a:ext cx="2967479" cy="830997"/>
          </a:xfrm>
          <a:prstGeom prst="rect">
            <a:avLst/>
          </a:prstGeom>
          <a:noFill/>
          <a:ln w="9525">
            <a:noFill/>
            <a:miter lim="800000"/>
            <a:headEnd/>
            <a:tailEnd/>
          </a:ln>
        </p:spPr>
        <p:txBody>
          <a:bodyPr wrap="none">
            <a:spAutoFit/>
          </a:bodyPr>
          <a:lstStyle/>
          <a:p>
            <a:pPr marL="457200" indent="-457200">
              <a:buFontTx/>
              <a:buAutoNum type="arabicPeriod"/>
            </a:pPr>
            <a:r>
              <a:rPr lang="en-GB" dirty="0">
                <a:latin typeface="Candara" panose="020E0502030303020204" pitchFamily="34" charset="0"/>
              </a:rPr>
              <a:t>Exposure</a:t>
            </a:r>
          </a:p>
          <a:p>
            <a:pPr marL="457200" indent="-457200">
              <a:buFontTx/>
              <a:buAutoNum type="arabicPeriod"/>
            </a:pPr>
            <a:r>
              <a:rPr lang="en-GB" dirty="0">
                <a:latin typeface="Candara" panose="020E0502030303020204" pitchFamily="34" charset="0"/>
              </a:rPr>
              <a:t>Limits / analogues</a:t>
            </a:r>
            <a:endParaRPr lang="en-US" dirty="0">
              <a:latin typeface="Candara" panose="020E0502030303020204" pitchFamily="34" charset="0"/>
            </a:endParaRPr>
          </a:p>
        </p:txBody>
      </p:sp>
      <p:pic>
        <p:nvPicPr>
          <p:cNvPr id="5" name="Picture 4">
            <a:extLst>
              <a:ext uri="{FF2B5EF4-FFF2-40B4-BE49-F238E27FC236}">
                <a16:creationId xmlns:a16="http://schemas.microsoft.com/office/drawing/2014/main" id="{55CDC6DF-4677-4C67-B484-74AD4671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74160"/>
          </a:xfrm>
          <a:prstGeom prst="rect">
            <a:avLst/>
          </a:prstGeom>
        </p:spPr>
      </p:pic>
      <p:sp>
        <p:nvSpPr>
          <p:cNvPr id="7" name="TextBox 6"/>
          <p:cNvSpPr txBox="1"/>
          <p:nvPr/>
        </p:nvSpPr>
        <p:spPr>
          <a:xfrm>
            <a:off x="7770804" y="6519446"/>
            <a:ext cx="1373196" cy="338554"/>
          </a:xfrm>
          <a:prstGeom prst="rect">
            <a:avLst/>
          </a:prstGeom>
          <a:noFill/>
        </p:spPr>
        <p:txBody>
          <a:bodyPr wrap="none" rtlCol="0">
            <a:spAutoFit/>
          </a:bodyPr>
          <a:lstStyle/>
          <a:p>
            <a:r>
              <a:rPr lang="en-GB" sz="1600" dirty="0">
                <a:latin typeface="Candara" panose="020E0502030303020204" pitchFamily="34" charset="0"/>
              </a:rPr>
              <a:t>Tol </a:t>
            </a:r>
            <a:r>
              <a:rPr lang="en-GB" sz="1600" i="1" dirty="0">
                <a:latin typeface="Candara" panose="020E0502030303020204" pitchFamily="34" charset="0"/>
              </a:rPr>
              <a:t>REEP</a:t>
            </a:r>
            <a:r>
              <a:rPr lang="en-GB" sz="1600" dirty="0">
                <a:latin typeface="Candara" panose="020E0502030303020204" pitchFamily="34" charset="0"/>
              </a:rPr>
              <a:t> 2019</a:t>
            </a:r>
          </a:p>
        </p:txBody>
      </p:sp>
    </p:spTree>
    <p:extLst>
      <p:ext uri="{BB962C8B-B14F-4D97-AF65-F5344CB8AC3E}">
        <p14:creationId xmlns:p14="http://schemas.microsoft.com/office/powerpoint/2010/main" val="158857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990600" y="76200"/>
            <a:ext cx="2967479" cy="1200329"/>
          </a:xfrm>
          <a:prstGeom prst="rect">
            <a:avLst/>
          </a:prstGeom>
          <a:noFill/>
          <a:ln w="9525">
            <a:noFill/>
            <a:miter lim="800000"/>
            <a:headEnd/>
            <a:tailEnd/>
          </a:ln>
        </p:spPr>
        <p:txBody>
          <a:bodyPr wrap="none">
            <a:spAutoFit/>
          </a:bodyPr>
          <a:lstStyle/>
          <a:p>
            <a:pPr marL="457200" indent="-457200">
              <a:buFontTx/>
              <a:buAutoNum type="arabicPeriod"/>
            </a:pPr>
            <a:r>
              <a:rPr lang="en-GB" dirty="0">
                <a:latin typeface="Candara" panose="020E0502030303020204" pitchFamily="34" charset="0"/>
              </a:rPr>
              <a:t>Exposure</a:t>
            </a:r>
          </a:p>
          <a:p>
            <a:pPr marL="457200" indent="-457200">
              <a:buFontTx/>
              <a:buAutoNum type="arabicPeriod"/>
            </a:pPr>
            <a:r>
              <a:rPr lang="en-GB" dirty="0">
                <a:latin typeface="Candara" panose="020E0502030303020204" pitchFamily="34" charset="0"/>
              </a:rPr>
              <a:t>Limits / analogues</a:t>
            </a:r>
          </a:p>
          <a:p>
            <a:pPr marL="457200" indent="-457200">
              <a:buFontTx/>
              <a:buAutoNum type="arabicPeriod"/>
            </a:pPr>
            <a:r>
              <a:rPr lang="en-GB" dirty="0">
                <a:latin typeface="Candara" panose="020E0502030303020204" pitchFamily="34" charset="0"/>
              </a:rPr>
              <a:t>Adaptive capacity</a:t>
            </a:r>
            <a:endParaRPr lang="en-US" dirty="0">
              <a:latin typeface="Candara" panose="020E0502030303020204" pitchFamily="34" charset="0"/>
            </a:endParaRPr>
          </a:p>
        </p:txBody>
      </p:sp>
      <p:pic>
        <p:nvPicPr>
          <p:cNvPr id="4" name="Picture 3">
            <a:extLst>
              <a:ext uri="{FF2B5EF4-FFF2-40B4-BE49-F238E27FC236}">
                <a16:creationId xmlns:a16="http://schemas.microsoft.com/office/drawing/2014/main" id="{BD9F6CC3-3AAD-41DB-8C31-77DF7B31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994"/>
            <a:ext cx="9144000" cy="5974160"/>
          </a:xfrm>
          <a:prstGeom prst="rect">
            <a:avLst/>
          </a:prstGeom>
        </p:spPr>
      </p:pic>
      <p:sp>
        <p:nvSpPr>
          <p:cNvPr id="7" name="TextBox 6"/>
          <p:cNvSpPr txBox="1"/>
          <p:nvPr/>
        </p:nvSpPr>
        <p:spPr>
          <a:xfrm>
            <a:off x="7770804" y="6519446"/>
            <a:ext cx="1373196" cy="338554"/>
          </a:xfrm>
          <a:prstGeom prst="rect">
            <a:avLst/>
          </a:prstGeom>
          <a:noFill/>
        </p:spPr>
        <p:txBody>
          <a:bodyPr wrap="none" rtlCol="0">
            <a:spAutoFit/>
          </a:bodyPr>
          <a:lstStyle/>
          <a:p>
            <a:r>
              <a:rPr lang="en-GB" sz="1600" dirty="0">
                <a:latin typeface="Candara" panose="020E0502030303020204" pitchFamily="34" charset="0"/>
              </a:rPr>
              <a:t>Tol </a:t>
            </a:r>
            <a:r>
              <a:rPr lang="en-GB" sz="1600" i="1" dirty="0">
                <a:latin typeface="Candara" panose="020E0502030303020204" pitchFamily="34" charset="0"/>
              </a:rPr>
              <a:t>REEP</a:t>
            </a:r>
            <a:r>
              <a:rPr lang="en-GB" sz="1600" dirty="0">
                <a:latin typeface="Candara" panose="020E0502030303020204" pitchFamily="34" charset="0"/>
              </a:rPr>
              <a:t> 2019</a:t>
            </a:r>
          </a:p>
        </p:txBody>
      </p:sp>
    </p:spTree>
    <p:extLst>
      <p:ext uri="{BB962C8B-B14F-4D97-AF65-F5344CB8AC3E}">
        <p14:creationId xmlns:p14="http://schemas.microsoft.com/office/powerpoint/2010/main" val="409985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Stock take</a:t>
            </a:r>
          </a:p>
        </p:txBody>
      </p:sp>
      <p:sp>
        <p:nvSpPr>
          <p:cNvPr id="203779" name="Rectangle 3"/>
          <p:cNvSpPr>
            <a:spLocks noGrp="1" noChangeArrowheads="1"/>
          </p:cNvSpPr>
          <p:nvPr>
            <p:ph type="body" idx="1"/>
          </p:nvPr>
        </p:nvSpPr>
        <p:spPr>
          <a:xfrm>
            <a:off x="685800" y="1066800"/>
            <a:ext cx="7086600" cy="4114800"/>
          </a:xfrm>
        </p:spPr>
        <p:txBody>
          <a:bodyPr/>
          <a:lstStyle/>
          <a:p>
            <a:pPr eaLnBrk="1" hangingPunct="1">
              <a:lnSpc>
                <a:spcPct val="90000"/>
              </a:lnSpc>
            </a:pPr>
            <a:r>
              <a:rPr lang="de-DE" sz="2800" dirty="0">
                <a:latin typeface="Candara" panose="020E0502030303020204" pitchFamily="34" charset="0"/>
              </a:rPr>
              <a:t>The impact of climate change on human welfare seems modest </a:t>
            </a:r>
            <a:r>
              <a:rPr lang="de-DE" sz="1800" dirty="0">
                <a:latin typeface="Candara" panose="020E0502030303020204" pitchFamily="34" charset="0"/>
              </a:rPr>
              <a:t>(Nordhaus </a:t>
            </a:r>
            <a:r>
              <a:rPr lang="de-DE" sz="1800" i="1" dirty="0">
                <a:latin typeface="Candara" panose="020E0502030303020204" pitchFamily="34" charset="0"/>
              </a:rPr>
              <a:t>EJ</a:t>
            </a:r>
            <a:r>
              <a:rPr lang="de-DE" sz="1800" dirty="0">
                <a:latin typeface="Candara" panose="020E0502030303020204" pitchFamily="34" charset="0"/>
              </a:rPr>
              <a:t> 1991)</a:t>
            </a:r>
          </a:p>
          <a:p>
            <a:pPr eaLnBrk="1" hangingPunct="1">
              <a:lnSpc>
                <a:spcPct val="90000"/>
              </a:lnSpc>
            </a:pPr>
            <a:r>
              <a:rPr lang="de-DE" sz="2800" dirty="0">
                <a:latin typeface="Candara" panose="020E0502030303020204" pitchFamily="34" charset="0"/>
              </a:rPr>
              <a:t>The largest impacts are rather symptoms of underdevelopment and mismanagement </a:t>
            </a:r>
            <a:r>
              <a:rPr lang="de-DE" sz="1800" dirty="0">
                <a:latin typeface="Candara" panose="020E0502030303020204" pitchFamily="34" charset="0"/>
              </a:rPr>
              <a:t>(Schelling </a:t>
            </a:r>
            <a:r>
              <a:rPr lang="de-DE" sz="1800" i="1" dirty="0">
                <a:latin typeface="Candara" panose="020E0502030303020204" pitchFamily="34" charset="0"/>
              </a:rPr>
              <a:t>AER</a:t>
            </a:r>
            <a:r>
              <a:rPr lang="de-DE" sz="1800" dirty="0">
                <a:latin typeface="Candara" panose="020E0502030303020204" pitchFamily="34" charset="0"/>
              </a:rPr>
              <a:t> 1992)</a:t>
            </a:r>
          </a:p>
          <a:p>
            <a:pPr eaLnBrk="1" hangingPunct="1">
              <a:lnSpc>
                <a:spcPct val="90000"/>
              </a:lnSpc>
            </a:pPr>
            <a:endParaRPr lang="de-DE" sz="1800" dirty="0">
              <a:latin typeface="Candara" panose="020E0502030303020204" pitchFamily="34" charset="0"/>
            </a:endParaRPr>
          </a:p>
          <a:p>
            <a:pPr eaLnBrk="1" hangingPunct="1">
              <a:lnSpc>
                <a:spcPct val="90000"/>
              </a:lnSpc>
            </a:pPr>
            <a:r>
              <a:rPr lang="de-DE" sz="2800" dirty="0">
                <a:latin typeface="Candara" panose="020E0502030303020204" pitchFamily="34" charset="0"/>
              </a:rPr>
              <a:t>So why do people believe that climate change is an existential threat?</a:t>
            </a:r>
          </a:p>
          <a:p>
            <a:pPr marL="0" indent="0" eaLnBrk="1" hangingPunct="1">
              <a:lnSpc>
                <a:spcPct val="90000"/>
              </a:lnSpc>
              <a:buNone/>
            </a:pPr>
            <a:endParaRPr lang="en-GB" sz="1800" dirty="0">
              <a:latin typeface="Candara" panose="020E0502030303020204" pitchFamily="34" charset="0"/>
            </a:endParaRPr>
          </a:p>
        </p:txBody>
      </p:sp>
      <p:pic>
        <p:nvPicPr>
          <p:cNvPr id="3" name="Picture 2">
            <a:extLst>
              <a:ext uri="{FF2B5EF4-FFF2-40B4-BE49-F238E27FC236}">
                <a16:creationId xmlns:a16="http://schemas.microsoft.com/office/drawing/2014/main" id="{E603A5F5-36BB-4EC9-8325-C4680F4A9C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599" y="1981200"/>
            <a:ext cx="1147285" cy="148998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52400"/>
            <a:ext cx="1147285" cy="1746143"/>
          </a:xfrm>
          <a:prstGeom prst="rect">
            <a:avLst/>
          </a:prstGeom>
        </p:spPr>
      </p:pic>
      <p:pic>
        <p:nvPicPr>
          <p:cNvPr id="6" name="Picture 5" descr="University-of-Sussex-logo.jpg"/>
          <p:cNvPicPr>
            <a:picLocks noChangeAspect="1"/>
          </p:cNvPicPr>
          <p:nvPr/>
        </p:nvPicPr>
        <p:blipFill>
          <a:blip r:embed="rId5" cstate="print"/>
          <a:stretch>
            <a:fillRect/>
          </a:stretch>
        </p:blipFill>
        <p:spPr>
          <a:xfrm>
            <a:off x="7543482" y="6245524"/>
            <a:ext cx="884526" cy="514350"/>
          </a:xfrm>
          <a:prstGeom prst="rect">
            <a:avLst/>
          </a:prstGeom>
        </p:spPr>
      </p:pic>
      <p:graphicFrame>
        <p:nvGraphicFramePr>
          <p:cNvPr id="7" name="Object 6"/>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6" imgW="3236976" imgH="3297936" progId="Word.Picture.8">
                  <p:embed/>
                </p:oleObj>
              </mc:Choice>
              <mc:Fallback>
                <p:oleObj r:id="rId6" imgW="3236976" imgH="3297936"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767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350B3D56-EB4B-4743-85E7-FCA5B66E4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355" y="0"/>
            <a:ext cx="7138245" cy="6934200"/>
          </a:xfrm>
          <a:prstGeom prst="rect">
            <a:avLst/>
          </a:prstGeom>
        </p:spPr>
      </p:pic>
    </p:spTree>
    <p:extLst>
      <p:ext uri="{BB962C8B-B14F-4D97-AF65-F5344CB8AC3E}">
        <p14:creationId xmlns:p14="http://schemas.microsoft.com/office/powerpoint/2010/main" val="93073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1574" y="0"/>
            <a:ext cx="7772400" cy="914400"/>
          </a:xfrm>
        </p:spPr>
        <p:txBody>
          <a:bodyPr/>
          <a:lstStyle/>
          <a:p>
            <a:pPr eaLnBrk="1" hangingPunct="1"/>
            <a:r>
              <a:rPr lang="en-GB" sz="3600" dirty="0">
                <a:latin typeface="Candara" panose="020E0502030303020204" pitchFamily="34" charset="0"/>
              </a:rPr>
              <a:t>The end is nigh</a:t>
            </a:r>
          </a:p>
        </p:txBody>
      </p:sp>
      <p:sp>
        <p:nvSpPr>
          <p:cNvPr id="203779" name="Rectangle 3"/>
          <p:cNvSpPr>
            <a:spLocks noGrp="1" noChangeArrowheads="1"/>
          </p:cNvSpPr>
          <p:nvPr>
            <p:ph type="body" idx="1"/>
          </p:nvPr>
        </p:nvSpPr>
        <p:spPr>
          <a:xfrm>
            <a:off x="112954" y="838200"/>
            <a:ext cx="6196406" cy="4114800"/>
          </a:xfrm>
        </p:spPr>
        <p:txBody>
          <a:bodyPr/>
          <a:lstStyle/>
          <a:p>
            <a:pPr eaLnBrk="1" hangingPunct="1">
              <a:lnSpc>
                <a:spcPct val="90000"/>
              </a:lnSpc>
            </a:pPr>
            <a:r>
              <a:rPr lang="de-DE" sz="2800" dirty="0">
                <a:latin typeface="Candara" panose="020E0502030303020204" pitchFamily="34" charset="0"/>
              </a:rPr>
              <a:t>Milleniarianism has a long tradition</a:t>
            </a:r>
            <a:endParaRPr lang="en-GB" sz="1800" dirty="0">
              <a:latin typeface="Candara" panose="020E0502030303020204" pitchFamily="34" charset="0"/>
            </a:endParaRPr>
          </a:p>
        </p:txBody>
      </p:sp>
      <p:pic>
        <p:nvPicPr>
          <p:cNvPr id="4" name="Picture 3" descr="University-of-Sussex-logo.jpg"/>
          <p:cNvPicPr>
            <a:picLocks noChangeAspect="1"/>
          </p:cNvPicPr>
          <p:nvPr/>
        </p:nvPicPr>
        <p:blipFill>
          <a:blip r:embed="rId3" cstate="print"/>
          <a:stretch>
            <a:fillRect/>
          </a:stretch>
        </p:blipFill>
        <p:spPr>
          <a:xfrm>
            <a:off x="7543482" y="6245524"/>
            <a:ext cx="884526" cy="514350"/>
          </a:xfrm>
          <a:prstGeom prst="rect">
            <a:avLst/>
          </a:prstGeom>
        </p:spPr>
      </p:pic>
      <p:graphicFrame>
        <p:nvGraphicFramePr>
          <p:cNvPr id="5" name="Object 4"/>
          <p:cNvGraphicFramePr>
            <a:graphicFrameLocks noChangeAspect="1"/>
          </p:cNvGraphicFramePr>
          <p:nvPr/>
        </p:nvGraphicFramePr>
        <p:xfrm>
          <a:off x="8518810" y="6245524"/>
          <a:ext cx="511969" cy="514350"/>
        </p:xfrm>
        <a:graphic>
          <a:graphicData uri="http://schemas.openxmlformats.org/presentationml/2006/ole">
            <mc:AlternateContent xmlns:mc="http://schemas.openxmlformats.org/markup-compatibility/2006">
              <mc:Choice xmlns:v="urn:schemas-microsoft-com:vml" Requires="v">
                <p:oleObj r:id="rId4" imgW="3236976" imgH="3297936" progId="Word.Picture.8">
                  <p:embed/>
                </p:oleObj>
              </mc:Choice>
              <mc:Fallback>
                <p:oleObj r:id="rId4" imgW="3236976" imgH="329793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10" y="6245524"/>
                        <a:ext cx="511969"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descr="A screenshot of a cell phone&#10;&#10;Description automatically generated">
            <a:extLst>
              <a:ext uri="{FF2B5EF4-FFF2-40B4-BE49-F238E27FC236}">
                <a16:creationId xmlns:a16="http://schemas.microsoft.com/office/drawing/2014/main" id="{3A0A4821-BD4C-4C2A-95E0-CC9C3A881A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2" y="4856611"/>
            <a:ext cx="6339840" cy="117348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C22A170-E1D1-4D40-8F6F-16744F5965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62" y="1262199"/>
            <a:ext cx="6332220" cy="113538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075C3CE-A74D-4016-BCCA-0AB38EFED0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62" y="2473779"/>
            <a:ext cx="6309360" cy="11734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C11EBB0-CEEE-4808-9F7B-4EBF9B3152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75" y="3660321"/>
            <a:ext cx="6294120" cy="1135380"/>
          </a:xfrm>
          <a:prstGeom prst="rect">
            <a:avLst/>
          </a:prstGeom>
        </p:spPr>
      </p:pic>
      <p:pic>
        <p:nvPicPr>
          <p:cNvPr id="7" name="Picture 6" descr="A drawing of a tree&#10;&#10;Description automatically generated">
            <a:extLst>
              <a:ext uri="{FF2B5EF4-FFF2-40B4-BE49-F238E27FC236}">
                <a16:creationId xmlns:a16="http://schemas.microsoft.com/office/drawing/2014/main" id="{99881164-C189-4D66-9C7F-2145EBB060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20364" y="76200"/>
            <a:ext cx="2847436" cy="4038600"/>
          </a:xfrm>
          <a:prstGeom prst="rect">
            <a:avLst/>
          </a:prstGeom>
        </p:spPr>
      </p:pic>
    </p:spTree>
    <p:extLst>
      <p:ext uri="{BB962C8B-B14F-4D97-AF65-F5344CB8AC3E}">
        <p14:creationId xmlns:p14="http://schemas.microsoft.com/office/powerpoint/2010/main" val="798870410"/>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1296</TotalTime>
  <Words>1410</Words>
  <Application>Microsoft Office PowerPoint</Application>
  <PresentationFormat>On-screen Show (4:3)</PresentationFormat>
  <Paragraphs>195</Paragraphs>
  <Slides>47</Slides>
  <Notes>31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56" baseType="lpstr">
      <vt:lpstr>Arial</vt:lpstr>
      <vt:lpstr>Calibri</vt:lpstr>
      <vt:lpstr>Candara</vt:lpstr>
      <vt:lpstr>Comic Sans MS</vt:lpstr>
      <vt:lpstr>Times New Roman</vt:lpstr>
      <vt:lpstr>Standarddesign</vt:lpstr>
      <vt:lpstr>Custom Design</vt:lpstr>
      <vt:lpstr>Picture</vt:lpstr>
      <vt:lpstr>Microsoft Word Picture</vt:lpstr>
      <vt:lpstr>The Structure of the Climate Debate</vt:lpstr>
      <vt:lpstr>Outline</vt:lpstr>
      <vt:lpstr>PowerPoint Presentation</vt:lpstr>
      <vt:lpstr>PowerPoint Presentation</vt:lpstr>
      <vt:lpstr>PowerPoint Presentation</vt:lpstr>
      <vt:lpstr>PowerPoint Presentation</vt:lpstr>
      <vt:lpstr>Stock take</vt:lpstr>
      <vt:lpstr>PowerPoint Presentation</vt:lpstr>
      <vt:lpstr>The end is nigh</vt:lpstr>
      <vt:lpstr>Motivation</vt:lpstr>
      <vt:lpstr>Climate policy design</vt:lpstr>
      <vt:lpstr>PowerPoint Presentation</vt:lpstr>
      <vt:lpstr>PowerPoint Presentation</vt:lpstr>
      <vt:lpstr>PowerPoint Presentation</vt:lpstr>
      <vt:lpstr>PowerPoint Presentation</vt:lpstr>
      <vt:lpstr>PowerPoint Presentation</vt:lpstr>
      <vt:lpstr>PowerPoint Presentation</vt:lpstr>
      <vt:lpstr>Stock take</vt:lpstr>
      <vt:lpstr>International climate policy</vt:lpstr>
      <vt:lpstr>Stock take</vt:lpstr>
      <vt:lpstr>A wicked problem</vt:lpstr>
      <vt:lpstr>Paris Agreement</vt:lpstr>
      <vt:lpstr>Stock take</vt:lpstr>
      <vt:lpstr>The role of science</vt:lpstr>
      <vt:lpstr>PowerPoint Presentation</vt:lpstr>
      <vt:lpstr>PowerPoint Presentation</vt:lpstr>
      <vt:lpstr>Players and incentives</vt:lpstr>
      <vt:lpstr>Fallacies</vt:lpstr>
      <vt:lpstr>PowerPoint Presentation</vt:lpstr>
      <vt:lpstr>Fallacies</vt:lpstr>
      <vt:lpstr>Players and incentives</vt:lpstr>
      <vt:lpstr>PowerPoint Presentation</vt:lpstr>
      <vt:lpstr>Players and incentives</vt:lpstr>
      <vt:lpstr>Players and incentives</vt:lpstr>
      <vt:lpstr>PowerPoint Presentation</vt:lpstr>
      <vt:lpstr>Players and incentives</vt:lpstr>
      <vt:lpstr>Conclusion</vt:lpstr>
      <vt:lpstr>Fallacies</vt:lpstr>
      <vt:lpstr>Paris Agreement</vt:lpstr>
      <vt:lpstr>Paris Agreement</vt:lpstr>
      <vt:lpstr>PowerPoint Presentation</vt:lpstr>
      <vt:lpstr>PowerPoint Presentation</vt:lpstr>
      <vt:lpstr>PowerPoint Presentation</vt:lpstr>
      <vt:lpstr>PowerPoint Presentation</vt:lpstr>
      <vt:lpstr>PowerPoint Presentation</vt:lpstr>
      <vt:lpstr>War as an analogy</vt:lpstr>
      <vt:lpstr>Fallacies</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Climate-Economy Modelling</dc:title>
  <dc:creator>Richard Tol</dc:creator>
  <cp:lastModifiedBy>Richard Tol</cp:lastModifiedBy>
  <cp:revision>850</cp:revision>
  <dcterms:created xsi:type="dcterms:W3CDTF">2000-06-09T13:17:07Z</dcterms:created>
  <dcterms:modified xsi:type="dcterms:W3CDTF">2021-06-03T09:06:25Z</dcterms:modified>
</cp:coreProperties>
</file>